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Раздел по умолчанию" id="{7F9A717E-DB3D-4972-81F9-4110F73AA794}">
          <p14:sldIdLst>
            <p14:sldId id="256"/>
            <p14:sldId id="257"/>
            <p14:sldId id="258"/>
            <p14:sldId id="259"/>
            <p14:sldId id="260"/>
            <p14:sldId id="261"/>
          </p14:sldIdLst>
        </p14:section>
        <p14:section name="Раздел без заголовка" id="{D26683D9-F7CD-4140-AD73-93ABA57EB8B0}">
          <p14:sldIdLst>
            <p14:sldId id="262"/>
            <p14:sldId id="263"/>
            <p14:sldId id="264"/>
            <p14:sldId id="265"/>
            <p14:sldId id="266"/>
            <p14:sldId id="26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2" autoAdjust="0"/>
    <p:restoredTop sz="94660"/>
  </p:normalViewPr>
  <p:slideViewPr>
    <p:cSldViewPr>
      <p:cViewPr>
        <p:scale>
          <a:sx n="100" d="100"/>
          <a:sy n="100" d="100"/>
        </p:scale>
        <p:origin x="-516" y="6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6F5738-D3E1-4A78-9683-E76F6268DD3B}" type="datetimeFigureOut">
              <a:rPr lang="ru-RU" smtClean="0"/>
              <a:pPr/>
              <a:t>26.02.2015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870D83-2C22-4AAD-8FFA-978B3869D3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05468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870D83-2C22-4AAD-8FFA-978B3869D389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58193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83AA0-FFD1-4468-A7C8-982BE4DFB4B2}" type="datetimeFigureOut">
              <a:rPr lang="ru-RU" smtClean="0"/>
              <a:pPr/>
              <a:t>26.02.2015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4718A-1816-45CD-B524-CF826D6413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83AA0-FFD1-4468-A7C8-982BE4DFB4B2}" type="datetimeFigureOut">
              <a:rPr lang="ru-RU" smtClean="0"/>
              <a:pPr/>
              <a:t>26.02.2015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4718A-1816-45CD-B524-CF826D6413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83AA0-FFD1-4468-A7C8-982BE4DFB4B2}" type="datetimeFigureOut">
              <a:rPr lang="ru-RU" smtClean="0"/>
              <a:pPr/>
              <a:t>26.02.2015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4718A-1816-45CD-B524-CF826D6413E4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83AA0-FFD1-4468-A7C8-982BE4DFB4B2}" type="datetimeFigureOut">
              <a:rPr lang="ru-RU" smtClean="0"/>
              <a:pPr/>
              <a:t>26.02.2015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4718A-1816-45CD-B524-CF826D6413E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83AA0-FFD1-4468-A7C8-982BE4DFB4B2}" type="datetimeFigureOut">
              <a:rPr lang="ru-RU" smtClean="0"/>
              <a:pPr/>
              <a:t>26.02.2015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4718A-1816-45CD-B524-CF826D6413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83AA0-FFD1-4468-A7C8-982BE4DFB4B2}" type="datetimeFigureOut">
              <a:rPr lang="ru-RU" smtClean="0"/>
              <a:pPr/>
              <a:t>26.02.2015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4718A-1816-45CD-B524-CF826D6413E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83AA0-FFD1-4468-A7C8-982BE4DFB4B2}" type="datetimeFigureOut">
              <a:rPr lang="ru-RU" smtClean="0"/>
              <a:pPr/>
              <a:t>26.02.2015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4718A-1816-45CD-B524-CF826D6413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83AA0-FFD1-4468-A7C8-982BE4DFB4B2}" type="datetimeFigureOut">
              <a:rPr lang="ru-RU" smtClean="0"/>
              <a:pPr/>
              <a:t>26.02.2015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4718A-1816-45CD-B524-CF826D6413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83AA0-FFD1-4468-A7C8-982BE4DFB4B2}" type="datetimeFigureOut">
              <a:rPr lang="ru-RU" smtClean="0"/>
              <a:pPr/>
              <a:t>26.02.2015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4718A-1816-45CD-B524-CF826D6413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83AA0-FFD1-4468-A7C8-982BE4DFB4B2}" type="datetimeFigureOut">
              <a:rPr lang="ru-RU" smtClean="0"/>
              <a:pPr/>
              <a:t>26.02.2015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4718A-1816-45CD-B524-CF826D6413E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83AA0-FFD1-4468-A7C8-982BE4DFB4B2}" type="datetimeFigureOut">
              <a:rPr lang="ru-RU" smtClean="0"/>
              <a:pPr/>
              <a:t>26.02.2015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4718A-1816-45CD-B524-CF826D6413E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B983AA0-FFD1-4468-A7C8-982BE4DFB4B2}" type="datetimeFigureOut">
              <a:rPr lang="ru-RU" smtClean="0"/>
              <a:pPr/>
              <a:t>26.02.2015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16B4718A-1816-45CD-B524-CF826D6413E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916832"/>
            <a:ext cx="7772400" cy="338437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Calibri" panose="020F0502020204030204" pitchFamily="34" charset="0"/>
              </a:rPr>
              <a:t/>
            </a:r>
            <a:br>
              <a:rPr lang="ru-RU" dirty="0" smtClean="0">
                <a:latin typeface="Calibri" panose="020F0502020204030204" pitchFamily="34" charset="0"/>
              </a:rPr>
            </a:br>
            <a:r>
              <a:rPr lang="ru-RU" dirty="0">
                <a:latin typeface="Calibri" panose="020F0502020204030204" pitchFamily="34" charset="0"/>
              </a:rPr>
              <a:t/>
            </a:r>
            <a:br>
              <a:rPr lang="ru-RU" dirty="0">
                <a:latin typeface="Calibri" panose="020F0502020204030204" pitchFamily="34" charset="0"/>
              </a:rPr>
            </a:br>
            <a:r>
              <a:rPr lang="ru-RU" dirty="0" smtClean="0">
                <a:latin typeface="Calibri" panose="020F0502020204030204" pitchFamily="34" charset="0"/>
              </a:rPr>
              <a:t/>
            </a:r>
            <a:br>
              <a:rPr lang="ru-RU" dirty="0" smtClean="0">
                <a:latin typeface="Calibri" panose="020F0502020204030204" pitchFamily="34" charset="0"/>
              </a:rPr>
            </a:br>
            <a:r>
              <a:rPr lang="ru-RU" dirty="0">
                <a:latin typeface="Calibri" panose="020F0502020204030204" pitchFamily="34" charset="0"/>
              </a:rPr>
              <a:t/>
            </a:r>
            <a:br>
              <a:rPr lang="ru-RU" dirty="0">
                <a:latin typeface="Calibri" panose="020F0502020204030204" pitchFamily="34" charset="0"/>
              </a:rPr>
            </a:br>
            <a:r>
              <a:rPr lang="ru-RU" dirty="0" smtClean="0">
                <a:latin typeface="Calibri" panose="020F0502020204030204" pitchFamily="34" charset="0"/>
              </a:rPr>
              <a:t/>
            </a:r>
            <a:br>
              <a:rPr lang="ru-RU" dirty="0" smtClean="0">
                <a:latin typeface="Calibri" panose="020F0502020204030204" pitchFamily="34" charset="0"/>
              </a:rPr>
            </a:br>
            <a:r>
              <a:rPr lang="ru-RU" dirty="0">
                <a:latin typeface="Calibri" panose="020F0502020204030204" pitchFamily="34" charset="0"/>
              </a:rPr>
              <a:t/>
            </a:r>
            <a:br>
              <a:rPr lang="ru-RU" dirty="0">
                <a:latin typeface="Calibri" panose="020F0502020204030204" pitchFamily="34" charset="0"/>
              </a:rPr>
            </a:br>
            <a:r>
              <a:rPr lang="ru-RU" dirty="0" smtClean="0">
                <a:latin typeface="Calibri" panose="020F0502020204030204" pitchFamily="34" charset="0"/>
              </a:rPr>
              <a:t/>
            </a:r>
            <a:br>
              <a:rPr lang="ru-RU" dirty="0" smtClean="0">
                <a:latin typeface="Calibri" panose="020F0502020204030204" pitchFamily="34" charset="0"/>
              </a:rPr>
            </a:br>
            <a:r>
              <a:rPr lang="ru-RU" dirty="0">
                <a:latin typeface="Calibri" panose="020F0502020204030204" pitchFamily="34" charset="0"/>
              </a:rPr>
              <a:t/>
            </a:r>
            <a:br>
              <a:rPr lang="ru-RU" dirty="0">
                <a:latin typeface="Calibri" panose="020F0502020204030204" pitchFamily="34" charset="0"/>
              </a:rPr>
            </a:br>
            <a:r>
              <a:rPr lang="ru-RU" dirty="0" smtClean="0">
                <a:latin typeface="Calibri" panose="020F0502020204030204" pitchFamily="34" charset="0"/>
              </a:rPr>
              <a:t/>
            </a:r>
            <a:br>
              <a:rPr lang="ru-RU" dirty="0" smtClean="0">
                <a:latin typeface="Calibri" panose="020F0502020204030204" pitchFamily="34" charset="0"/>
              </a:rPr>
            </a:br>
            <a:r>
              <a:rPr lang="ru-RU" dirty="0">
                <a:latin typeface="Calibri" panose="020F0502020204030204" pitchFamily="34" charset="0"/>
              </a:rPr>
              <a:t/>
            </a:r>
            <a:br>
              <a:rPr lang="ru-RU" dirty="0">
                <a:latin typeface="Calibri" panose="020F0502020204030204" pitchFamily="34" charset="0"/>
              </a:rPr>
            </a:br>
            <a:r>
              <a:rPr lang="ru-RU" dirty="0" smtClean="0">
                <a:latin typeface="Calibri" panose="020F0502020204030204" pitchFamily="34" charset="0"/>
              </a:rPr>
              <a:t/>
            </a:r>
            <a:br>
              <a:rPr lang="ru-RU" dirty="0" smtClean="0">
                <a:latin typeface="Calibri" panose="020F0502020204030204" pitchFamily="34" charset="0"/>
              </a:rPr>
            </a:br>
            <a:r>
              <a:rPr lang="ru-RU" dirty="0">
                <a:latin typeface="Calibri" panose="020F0502020204030204" pitchFamily="34" charset="0"/>
              </a:rPr>
              <a:t/>
            </a:r>
            <a:br>
              <a:rPr lang="ru-RU" dirty="0">
                <a:latin typeface="Calibri" panose="020F0502020204030204" pitchFamily="34" charset="0"/>
              </a:rPr>
            </a:br>
            <a:r>
              <a:rPr lang="ru-RU" dirty="0" smtClean="0">
                <a:latin typeface="Calibri" panose="020F0502020204030204" pitchFamily="34" charset="0"/>
              </a:rPr>
              <a:t/>
            </a:r>
            <a:br>
              <a:rPr lang="ru-RU" dirty="0" smtClean="0">
                <a:latin typeface="Calibri" panose="020F0502020204030204" pitchFamily="34" charset="0"/>
              </a:rPr>
            </a:br>
            <a:r>
              <a:rPr lang="ru-RU" dirty="0">
                <a:latin typeface="Calibri" panose="020F0502020204030204" pitchFamily="34" charset="0"/>
              </a:rPr>
              <a:t/>
            </a:r>
            <a:br>
              <a:rPr lang="ru-RU" dirty="0">
                <a:latin typeface="Calibri" panose="020F0502020204030204" pitchFamily="34" charset="0"/>
              </a:rPr>
            </a:br>
            <a:r>
              <a:rPr lang="ru-RU" dirty="0" smtClean="0">
                <a:latin typeface="Calibri" panose="020F0502020204030204" pitchFamily="34" charset="0"/>
              </a:rPr>
              <a:t/>
            </a:r>
            <a:br>
              <a:rPr lang="ru-RU" dirty="0" smtClean="0">
                <a:latin typeface="Calibri" panose="020F0502020204030204" pitchFamily="34" charset="0"/>
              </a:rPr>
            </a:br>
            <a:r>
              <a:rPr lang="ru-RU" dirty="0">
                <a:latin typeface="Calibri" panose="020F0502020204030204" pitchFamily="34" charset="0"/>
              </a:rPr>
              <a:t/>
            </a:r>
            <a:br>
              <a:rPr lang="ru-RU" dirty="0">
                <a:latin typeface="Calibri" panose="020F0502020204030204" pitchFamily="34" charset="0"/>
              </a:rPr>
            </a:br>
            <a:r>
              <a:rPr lang="ru-RU" sz="4900" dirty="0" smtClean="0">
                <a:latin typeface="Calibri" panose="020F0502020204030204" pitchFamily="34" charset="0"/>
              </a:rPr>
              <a:t>Легкая атлетика</a:t>
            </a:r>
            <a:br>
              <a:rPr lang="ru-RU" sz="4900" dirty="0" smtClean="0">
                <a:latin typeface="Calibri" panose="020F0502020204030204" pitchFamily="34" charset="0"/>
              </a:rPr>
            </a:br>
            <a:r>
              <a:rPr lang="ru-RU" sz="4900" dirty="0" smtClean="0">
                <a:latin typeface="Calibri" panose="020F0502020204030204" pitchFamily="34" charset="0"/>
              </a:rPr>
              <a:t>Техника прыжка в длину </a:t>
            </a:r>
            <a:br>
              <a:rPr lang="ru-RU" sz="4900" dirty="0" smtClean="0">
                <a:latin typeface="Calibri" panose="020F0502020204030204" pitchFamily="34" charset="0"/>
              </a:rPr>
            </a:br>
            <a:r>
              <a:rPr lang="ru-RU" sz="4900" dirty="0" smtClean="0">
                <a:latin typeface="Calibri" panose="020F0502020204030204" pitchFamily="34" charset="0"/>
              </a:rPr>
              <a:t>с разбега способом </a:t>
            </a:r>
            <a:br>
              <a:rPr lang="ru-RU" sz="4900" dirty="0" smtClean="0">
                <a:latin typeface="Calibri" panose="020F0502020204030204" pitchFamily="34" charset="0"/>
              </a:rPr>
            </a:br>
            <a:r>
              <a:rPr lang="ru-RU" sz="4900" dirty="0" smtClean="0">
                <a:latin typeface="Calibri" panose="020F0502020204030204" pitchFamily="34" charset="0"/>
              </a:rPr>
              <a:t>«согнув ноги»</a:t>
            </a:r>
            <a:br>
              <a:rPr lang="ru-RU" sz="4900" dirty="0" smtClean="0">
                <a:latin typeface="Calibri" panose="020F0502020204030204" pitchFamily="34" charset="0"/>
              </a:rPr>
            </a:br>
            <a:r>
              <a:rPr lang="ru-RU" dirty="0" smtClean="0">
                <a:latin typeface="Calibri" panose="020F0502020204030204" pitchFamily="34" charset="0"/>
              </a:rPr>
              <a:t> </a:t>
            </a:r>
            <a:r>
              <a:rPr lang="ru-RU" sz="3100" dirty="0">
                <a:latin typeface="Calibri" panose="020F0502020204030204" pitchFamily="34" charset="0"/>
              </a:rPr>
              <a:t/>
            </a:r>
            <a:br>
              <a:rPr lang="ru-RU" sz="3100" dirty="0">
                <a:latin typeface="Calibri" panose="020F0502020204030204" pitchFamily="34" charset="0"/>
              </a:rPr>
            </a:br>
            <a:endParaRPr lang="ru-RU" sz="31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04720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111\Desktop\презентации\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8000" y="2844000"/>
            <a:ext cx="7584000" cy="36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ая выноска 4"/>
          <p:cNvSpPr/>
          <p:nvPr/>
        </p:nvSpPr>
        <p:spPr>
          <a:xfrm>
            <a:off x="1520949" y="1844824"/>
            <a:ext cx="6864336" cy="1359216"/>
          </a:xfrm>
          <a:prstGeom prst="wedgeRectCallout">
            <a:avLst>
              <a:gd name="adj1" fmla="val 26734"/>
              <a:gd name="adj2" fmla="val 1210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800" dirty="0">
                <a:latin typeface="Calibri" panose="020F0502020204030204" pitchFamily="34" charset="0"/>
              </a:rPr>
              <a:t>К моменту касания грунта </a:t>
            </a:r>
            <a:r>
              <a:rPr lang="ru-RU" sz="2800" dirty="0" smtClean="0">
                <a:latin typeface="Calibri" panose="020F0502020204030204" pitchFamily="34" charset="0"/>
              </a:rPr>
              <a:t>ноги направлены вперед, </a:t>
            </a:r>
            <a:r>
              <a:rPr lang="ru-RU" sz="2800" dirty="0">
                <a:latin typeface="Calibri" panose="020F0502020204030204" pitchFamily="34" charset="0"/>
              </a:rPr>
              <a:t>туловище предельно наклонено </a:t>
            </a:r>
            <a:r>
              <a:rPr lang="ru-RU" sz="2800" dirty="0" smtClean="0">
                <a:latin typeface="Calibri" panose="020F0502020204030204" pitchFamily="34" charset="0"/>
              </a:rPr>
              <a:t>вперед.</a:t>
            </a:r>
            <a:endParaRPr lang="ru-RU" sz="2800" dirty="0">
              <a:latin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51720" y="394023"/>
            <a:ext cx="525658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chemeClr val="bg1"/>
                </a:solidFill>
                <a:latin typeface="Calibri" panose="020F0502020204030204" pitchFamily="34" charset="0"/>
              </a:rPr>
              <a:t>Фазы </a:t>
            </a:r>
            <a:r>
              <a:rPr lang="ru-RU" sz="4400" dirty="0">
                <a:solidFill>
                  <a:schemeClr val="bg1"/>
                </a:solidFill>
                <a:latin typeface="Calibri" panose="020F0502020204030204" pitchFamily="34" charset="0"/>
              </a:rPr>
              <a:t>прыжка: </a:t>
            </a:r>
            <a:r>
              <a:rPr lang="ru-RU" sz="4400" dirty="0" smtClean="0">
                <a:solidFill>
                  <a:schemeClr val="bg1"/>
                </a:solidFill>
                <a:latin typeface="Calibri" panose="020F0502020204030204" pitchFamily="34" charset="0"/>
              </a:rPr>
              <a:t>приземление</a:t>
            </a:r>
            <a:endParaRPr lang="ru-RU" sz="44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xmlns="" val="2488653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111\Desktop\презентации\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8003" y="2844000"/>
            <a:ext cx="7584000" cy="36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ая выноска 4"/>
          <p:cNvSpPr/>
          <p:nvPr/>
        </p:nvSpPr>
        <p:spPr>
          <a:xfrm>
            <a:off x="683568" y="1306420"/>
            <a:ext cx="8208912" cy="1690532"/>
          </a:xfrm>
          <a:prstGeom prst="wedgeRectCallout">
            <a:avLst>
              <a:gd name="adj1" fmla="val 31618"/>
              <a:gd name="adj2" fmla="val 14914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latin typeface="Calibri" panose="020F0502020204030204" pitchFamily="34" charset="0"/>
              </a:rPr>
              <a:t>В </a:t>
            </a:r>
            <a:r>
              <a:rPr lang="ru-RU" sz="2800" dirty="0">
                <a:latin typeface="Calibri" panose="020F0502020204030204" pitchFamily="34" charset="0"/>
              </a:rPr>
              <a:t>момент касания грунта прыгун сгибает ноги в коленях, а чтобы не упасть назад, активно посылает руки вперед; далее, перекатываясь через стопы, старается не коснуться тазом </a:t>
            </a:r>
            <a:r>
              <a:rPr lang="ru-RU" sz="2800" dirty="0" smtClean="0">
                <a:latin typeface="Calibri" panose="020F0502020204030204" pitchFamily="34" charset="0"/>
              </a:rPr>
              <a:t>песка.</a:t>
            </a:r>
            <a:endParaRPr lang="ru-RU" sz="2800" dirty="0">
              <a:latin typeface="Calibri" panose="020F0502020204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99592" y="404664"/>
            <a:ext cx="777686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chemeClr val="bg1"/>
                </a:solidFill>
                <a:latin typeface="Calibri" panose="020F0502020204030204" pitchFamily="34" charset="0"/>
              </a:rPr>
              <a:t>Фазы </a:t>
            </a:r>
            <a:r>
              <a:rPr lang="ru-RU" sz="4400" dirty="0">
                <a:solidFill>
                  <a:schemeClr val="bg1"/>
                </a:solidFill>
                <a:latin typeface="Calibri" panose="020F0502020204030204" pitchFamily="34" charset="0"/>
              </a:rPr>
              <a:t>прыжка: приземление</a:t>
            </a:r>
          </a:p>
          <a:p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xmlns="" val="2488653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471191"/>
            <a:ext cx="8640959" cy="41691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Многократные прыжки из полного приседа с продвижением вперед (можно выполнять по меткам)</a:t>
            </a:r>
            <a:endParaRPr lang="ru-RU" sz="2800" b="1" dirty="0">
              <a:solidFill>
                <a:schemeClr val="accent2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79189" y="332656"/>
            <a:ext cx="8229600" cy="1252728"/>
          </a:xfrm>
        </p:spPr>
        <p:txBody>
          <a:bodyPr>
            <a:noAutofit/>
          </a:bodyPr>
          <a:lstStyle/>
          <a:p>
            <a:r>
              <a:rPr lang="ru-RU" dirty="0" smtClean="0">
                <a:latin typeface="Calibri" panose="020F0502020204030204" pitchFamily="34" charset="0"/>
              </a:rPr>
              <a:t>Специальные подготовительные упражнения</a:t>
            </a:r>
            <a:endParaRPr lang="ru-RU" dirty="0">
              <a:latin typeface="Calibri" panose="020F0502020204030204" pitchFamily="34" charset="0"/>
            </a:endParaRPr>
          </a:p>
        </p:txBody>
      </p:sp>
      <p:pic>
        <p:nvPicPr>
          <p:cNvPr id="1026" name="Picture 2" descr="C:\Users\111\Pictures\1.bm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10705" y="4077072"/>
            <a:ext cx="6096000" cy="2400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43608" y="2178804"/>
            <a:ext cx="1847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200" b="1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54490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332656"/>
            <a:ext cx="8280920" cy="1368152"/>
          </a:xfrm>
        </p:spPr>
        <p:txBody>
          <a:bodyPr>
            <a:noAutofit/>
          </a:bodyPr>
          <a:lstStyle/>
          <a:p>
            <a:r>
              <a:rPr lang="ru-RU" dirty="0">
                <a:latin typeface="Calibri" panose="020F0502020204030204" pitchFamily="34" charset="0"/>
              </a:rPr>
              <a:t>Специальные подготовительные </a:t>
            </a:r>
            <a:r>
              <a:rPr lang="ru-RU" dirty="0" smtClean="0">
                <a:latin typeface="Calibri" panose="020F0502020204030204" pitchFamily="34" charset="0"/>
              </a:rPr>
              <a:t>упражнения</a:t>
            </a:r>
            <a:endParaRPr lang="ru-RU" dirty="0">
              <a:latin typeface="Calibri" panose="020F0502020204030204" pitchFamily="34" charset="0"/>
            </a:endParaRPr>
          </a:p>
        </p:txBody>
      </p:sp>
      <p:pic>
        <p:nvPicPr>
          <p:cNvPr id="2050" name="Picture 2" descr="C:\Users\111\Pictures\2.bm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51720" y="3693224"/>
            <a:ext cx="4710300" cy="2590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23528" y="2492896"/>
            <a:ext cx="856895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accent2"/>
                </a:solidFill>
                <a:latin typeface="Calibri" panose="020F0502020204030204" pitchFamily="34" charset="0"/>
              </a:rPr>
              <a:t>Прыжки с подтягиванием коленей к груди. В </a:t>
            </a:r>
            <a:r>
              <a:rPr lang="ru-RU" sz="2800" b="1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начале </a:t>
            </a:r>
            <a:r>
              <a:rPr lang="ru-RU" sz="2800" b="1" dirty="0">
                <a:solidFill>
                  <a:schemeClr val="accent2"/>
                </a:solidFill>
                <a:latin typeface="Calibri" panose="020F0502020204030204" pitchFamily="34" charset="0"/>
              </a:rPr>
              <a:t>обучения это упражнение выполняется на месте, а затем с продвижением вперед.</a:t>
            </a:r>
          </a:p>
        </p:txBody>
      </p:sp>
    </p:spTree>
    <p:extLst>
      <p:ext uri="{BB962C8B-B14F-4D97-AF65-F5344CB8AC3E}">
        <p14:creationId xmlns:p14="http://schemas.microsoft.com/office/powerpoint/2010/main" xmlns="" val="2740757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332656"/>
            <a:ext cx="8640960" cy="1252728"/>
          </a:xfrm>
        </p:spPr>
        <p:txBody>
          <a:bodyPr>
            <a:noAutofit/>
          </a:bodyPr>
          <a:lstStyle/>
          <a:p>
            <a:r>
              <a:rPr lang="ru-RU" dirty="0">
                <a:latin typeface="Calibri" panose="020F0502020204030204" pitchFamily="34" charset="0"/>
              </a:rPr>
              <a:t>Специальные подготовительные </a:t>
            </a:r>
            <a:r>
              <a:rPr lang="ru-RU" dirty="0" smtClean="0">
                <a:latin typeface="Calibri" panose="020F0502020204030204" pitchFamily="34" charset="0"/>
              </a:rPr>
              <a:t>упражнения</a:t>
            </a:r>
            <a:endParaRPr lang="ru-RU" dirty="0">
              <a:latin typeface="Calibri" panose="020F0502020204030204" pitchFamily="34" charset="0"/>
            </a:endParaRPr>
          </a:p>
        </p:txBody>
      </p:sp>
      <p:pic>
        <p:nvPicPr>
          <p:cNvPr id="3074" name="Picture 2" descr="C:\Users\111\Pictures\3.bm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-60000">
            <a:off x="1967384" y="3542837"/>
            <a:ext cx="4819947" cy="3041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78582" y="2420888"/>
            <a:ext cx="841389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accent2"/>
                </a:solidFill>
                <a:latin typeface="Calibri" panose="020F0502020204030204" pitchFamily="34" charset="0"/>
              </a:rPr>
              <a:t>Прыжки с подтягиванием коленей к груди. Во время прыжка выпрямить ноги и мягко приземлиться. Выполнять на месте.</a:t>
            </a:r>
          </a:p>
        </p:txBody>
      </p:sp>
    </p:spTree>
    <p:extLst>
      <p:ext uri="{BB962C8B-B14F-4D97-AF65-F5344CB8AC3E}">
        <p14:creationId xmlns:p14="http://schemas.microsoft.com/office/powerpoint/2010/main" xmlns="" val="3126965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338328"/>
            <a:ext cx="8712968" cy="1252728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Calibri" panose="020F0502020204030204" pitchFamily="34" charset="0"/>
              </a:rPr>
              <a:t>    </a:t>
            </a:r>
            <a:r>
              <a:rPr lang="ru-RU" dirty="0" smtClean="0">
                <a:latin typeface="Calibri" panose="020F0502020204030204" pitchFamily="34" charset="0"/>
              </a:rPr>
              <a:t>Специальные подготовительные упражнения</a:t>
            </a:r>
            <a:endParaRPr lang="ru-RU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pic>
        <p:nvPicPr>
          <p:cNvPr id="4100" name="Picture 4" descr="C:\Users\111\Pictures\4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717032"/>
            <a:ext cx="4979378" cy="2577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95536" y="2332037"/>
            <a:ext cx="830034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accent2"/>
                </a:solidFill>
                <a:latin typeface="Calibri" panose="020F0502020204030204" pitchFamily="34" charset="0"/>
              </a:rPr>
              <a:t>Прыжки в длину с места (одинарный, тройной, пятерной). Обратить внимание на вынос бедер и приземление.</a:t>
            </a:r>
          </a:p>
        </p:txBody>
      </p:sp>
    </p:spTree>
    <p:extLst>
      <p:ext uri="{BB962C8B-B14F-4D97-AF65-F5344CB8AC3E}">
        <p14:creationId xmlns:p14="http://schemas.microsoft.com/office/powerpoint/2010/main" xmlns="" val="722113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111\Desktop\презентации\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8000" y="2844000"/>
            <a:ext cx="7584842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ая выноска 4"/>
          <p:cNvSpPr/>
          <p:nvPr/>
        </p:nvSpPr>
        <p:spPr>
          <a:xfrm>
            <a:off x="755575" y="1878884"/>
            <a:ext cx="6408711" cy="927169"/>
          </a:xfrm>
          <a:prstGeom prst="wedgeRectCallout">
            <a:avLst>
              <a:gd name="adj1" fmla="val -30860"/>
              <a:gd name="adj2" fmla="val 14777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latin typeface="Calibri" panose="020F0502020204030204" pitchFamily="34" charset="0"/>
              </a:rPr>
              <a:t>Заканчивая отталкивание, прыгун полностью разгибает толчковую ногу.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878142" y="476325"/>
            <a:ext cx="361964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400" dirty="0" smtClean="0">
                <a:solidFill>
                  <a:schemeClr val="bg1"/>
                </a:solidFill>
                <a:latin typeface="Calibri" panose="020F0502020204030204" pitchFamily="34" charset="0"/>
              </a:rPr>
              <a:t>Фазы прыжка:</a:t>
            </a:r>
          </a:p>
          <a:p>
            <a:pPr algn="ctr"/>
            <a:r>
              <a:rPr lang="ru-RU" sz="3600" dirty="0" smtClean="0">
                <a:solidFill>
                  <a:schemeClr val="bg1"/>
                </a:solidFill>
                <a:latin typeface="Calibri" panose="020F0502020204030204" pitchFamily="34" charset="0"/>
              </a:rPr>
              <a:t>отталкивание</a:t>
            </a:r>
            <a:endParaRPr lang="ru-RU" sz="36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4820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111\Desktop\презентации\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8000" y="2996952"/>
            <a:ext cx="7584000" cy="36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ая выноска 4"/>
          <p:cNvSpPr/>
          <p:nvPr/>
        </p:nvSpPr>
        <p:spPr>
          <a:xfrm>
            <a:off x="1763688" y="1412776"/>
            <a:ext cx="7128792" cy="1008112"/>
          </a:xfrm>
          <a:prstGeom prst="wedgeRectCallout">
            <a:avLst>
              <a:gd name="adj1" fmla="val -35565"/>
              <a:gd name="adj2" fmla="val 1583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800" dirty="0">
                <a:latin typeface="Calibri" panose="020F0502020204030204" pitchFamily="34" charset="0"/>
              </a:rPr>
              <a:t>Маховая нога, согнутая в колене, выносится вперед, руки поднимаются до уровня </a:t>
            </a:r>
            <a:r>
              <a:rPr lang="ru-RU" sz="2800" dirty="0" smtClean="0">
                <a:latin typeface="Calibri" panose="020F0502020204030204" pitchFamily="34" charset="0"/>
              </a:rPr>
              <a:t>плеч.</a:t>
            </a:r>
            <a:endParaRPr lang="ru-RU" sz="2800" dirty="0">
              <a:latin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58938" y="476671"/>
            <a:ext cx="517735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chemeClr val="bg1"/>
                </a:solidFill>
                <a:latin typeface="Calibri" panose="020F0502020204030204" pitchFamily="34" charset="0"/>
              </a:rPr>
              <a:t>Фазы прыжка: полет</a:t>
            </a:r>
            <a:endParaRPr lang="ru-RU" sz="28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88653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111\Desktop\презентации\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58482" y="3140968"/>
            <a:ext cx="7584000" cy="36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ая выноска 4"/>
          <p:cNvSpPr/>
          <p:nvPr/>
        </p:nvSpPr>
        <p:spPr>
          <a:xfrm>
            <a:off x="610022" y="1124744"/>
            <a:ext cx="8280920" cy="1728192"/>
          </a:xfrm>
          <a:prstGeom prst="wedgeRectCallout">
            <a:avLst>
              <a:gd name="adj1" fmla="val -8772"/>
              <a:gd name="adj2" fmla="val 9629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800" dirty="0">
                <a:latin typeface="Calibri" panose="020F0502020204030204" pitchFamily="34" charset="0"/>
              </a:rPr>
              <a:t>Толчковая нога после отталкивания некоторое время продолжает движение назад по инерции, затем прыгун подтягивает ее коленом вперед к находящейся впереди маховой </a:t>
            </a:r>
            <a:r>
              <a:rPr lang="ru-RU" sz="2800" dirty="0" smtClean="0">
                <a:latin typeface="Calibri" panose="020F0502020204030204" pitchFamily="34" charset="0"/>
              </a:rPr>
              <a:t>ноге.</a:t>
            </a:r>
            <a:endParaRPr lang="ru-RU" sz="2800" dirty="0">
              <a:latin typeface="Calibri" panose="020F0502020204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03648" y="404664"/>
            <a:ext cx="5976664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solidFill>
                  <a:schemeClr val="bg1"/>
                </a:solidFill>
                <a:latin typeface="Calibri" panose="020F0502020204030204" pitchFamily="34" charset="0"/>
              </a:rPr>
              <a:t>Фазы </a:t>
            </a:r>
            <a:r>
              <a:rPr lang="ru-RU" sz="4400" dirty="0">
                <a:solidFill>
                  <a:schemeClr val="bg1"/>
                </a:solidFill>
                <a:latin typeface="Calibri" panose="020F0502020204030204" pitchFamily="34" charset="0"/>
              </a:rPr>
              <a:t>прыжка: полет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88653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111\Desktop\презентации\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8000" y="2844000"/>
            <a:ext cx="7584000" cy="36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ая выноска 4"/>
          <p:cNvSpPr/>
          <p:nvPr/>
        </p:nvSpPr>
        <p:spPr>
          <a:xfrm>
            <a:off x="683568" y="1268760"/>
            <a:ext cx="7848872" cy="1719256"/>
          </a:xfrm>
          <a:prstGeom prst="wedgeRectCallout">
            <a:avLst>
              <a:gd name="adj1" fmla="val 10327"/>
              <a:gd name="adj2" fmla="val 8039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800" dirty="0">
                <a:latin typeface="Calibri" panose="020F0502020204030204" pitchFamily="34" charset="0"/>
              </a:rPr>
              <a:t>Отклоненное назад в начале полета туловище начинает наклоняться плечами вперед к ногам. Обе ноги приближаются коленями к груди, а голени поднимаются вверх носками на </a:t>
            </a:r>
            <a:r>
              <a:rPr lang="ru-RU" sz="2800" dirty="0" smtClean="0">
                <a:latin typeface="Calibri" panose="020F0502020204030204" pitchFamily="34" charset="0"/>
              </a:rPr>
              <a:t>себя.</a:t>
            </a:r>
            <a:endParaRPr lang="ru-RU" sz="2800" dirty="0">
              <a:latin typeface="Calibri" panose="020F0502020204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35696" y="404664"/>
            <a:ext cx="52565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>
                <a:solidFill>
                  <a:schemeClr val="bg1"/>
                </a:solidFill>
                <a:latin typeface="Calibri" panose="020F0502020204030204" pitchFamily="34" charset="0"/>
              </a:rPr>
              <a:t>Фазы прыжка: полет</a:t>
            </a:r>
          </a:p>
        </p:txBody>
      </p:sp>
    </p:spTree>
    <p:extLst>
      <p:ext uri="{BB962C8B-B14F-4D97-AF65-F5344CB8AC3E}">
        <p14:creationId xmlns:p14="http://schemas.microsoft.com/office/powerpoint/2010/main" xmlns="" val="2488653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529</TotalTime>
  <Words>237</Words>
  <Application>Microsoft Office PowerPoint</Application>
  <PresentationFormat>Экран (4:3)</PresentationFormat>
  <Paragraphs>23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Волна</vt:lpstr>
      <vt:lpstr>                Легкая атлетика Техника прыжка в длину  с разбега способом  «согнув ноги»   </vt:lpstr>
      <vt:lpstr>Специальные подготовительные упражнения</vt:lpstr>
      <vt:lpstr>Специальные подготовительные упражнения</vt:lpstr>
      <vt:lpstr>Специальные подготовительные упражнения</vt:lpstr>
      <vt:lpstr>    Специальные подготовительные упражнения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Обучение технике прыжков в длину</dc:title>
  <dc:creator>111</dc:creator>
  <cp:lastModifiedBy>User</cp:lastModifiedBy>
  <cp:revision>38</cp:revision>
  <dcterms:created xsi:type="dcterms:W3CDTF">2013-08-02T07:59:18Z</dcterms:created>
  <dcterms:modified xsi:type="dcterms:W3CDTF">2015-02-26T08:55:47Z</dcterms:modified>
</cp:coreProperties>
</file>