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0"/>
  </p:notesMasterIdLst>
  <p:sldIdLst>
    <p:sldId id="256" r:id="rId2"/>
    <p:sldId id="262" r:id="rId3"/>
    <p:sldId id="257" r:id="rId4"/>
    <p:sldId id="258" r:id="rId5"/>
    <p:sldId id="274" r:id="rId6"/>
    <p:sldId id="259" r:id="rId7"/>
    <p:sldId id="260" r:id="rId8"/>
    <p:sldId id="275" r:id="rId9"/>
    <p:sldId id="276" r:id="rId10"/>
    <p:sldId id="261" r:id="rId11"/>
    <p:sldId id="263" r:id="rId12"/>
    <p:sldId id="273" r:id="rId13"/>
    <p:sldId id="264" r:id="rId14"/>
    <p:sldId id="265" r:id="rId15"/>
    <p:sldId id="266" r:id="rId16"/>
    <p:sldId id="267" r:id="rId17"/>
    <p:sldId id="268" r:id="rId18"/>
    <p:sldId id="272" r:id="rId19"/>
    <p:sldId id="270" r:id="rId20"/>
    <p:sldId id="269" r:id="rId21"/>
    <p:sldId id="271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24" autoAdjust="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B43A76-0B84-403D-B6F4-659E99E016C2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533661-03B9-4408-B256-5E1D94B34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533661-03B9-4408-B256-5E1D94B34C75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6F0F7D0-843C-4E21-92F1-FEC04721EAC7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B72A609-8FC6-4063-8932-E55C301452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graveolens.ru/krit1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mirmila.ru/published/publicdata/MIRMILAWA/attachments/SC/products_pictures/%D0%BA%D0%BE%D1%80%D0%B8%D1%86%D0%B0_enl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hyperlink" Target="http://upload.wikimedia.org/wikipedia/commons/5/5f/Phoenix_(botanical)_%D1%84%D0%B8%D0%BD%D0%B8%D0%BA%D0%B8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lh4.ggpht.com/Dedushkin1/R2LWNribZ0I/AAAAAAAADSY/SGekB1i7YBM/s800/%D0%A2%D0%B5%D1%81%D1%82%D0%BE%D0%B2%D1%81%D0%BA%D0%B8%D0%B5+%D0%BF%D0%BE%D0%B2%D0%B0%D1%80%D0%B0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serpics.foto.tut.by/e/h/1000017023/normal_288414534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2" Type="http://schemas.openxmlformats.org/officeDocument/2006/relationships/hyperlink" Target="http://img11.nnm.ru/imagez/gallery/3/9/7/1/8/39718b4183a0030c357bc9c1e7b525b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05.radikal.ru/i178/1003/c6/6a63f05b1fe5.jpg" TargetMode="External"/><Relationship Id="rId5" Type="http://schemas.openxmlformats.org/officeDocument/2006/relationships/image" Target="../media/image21.jpeg"/><Relationship Id="rId4" Type="http://schemas.openxmlformats.org/officeDocument/2006/relationships/hyperlink" Target="http://www.home-media.ru/forums/uploads/monthly_04_2007/post-2331-1177582147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blogimages.seniorennet.be/dewesthoek/148612-4f8c6140a4f7e47b3403f2324d1a3de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hyperlink" Target="http://img0.liveinternet.ru/images/attach/c/1/57/378/57378300_b269a6cf6045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s48.radikal.ru/i122/0810/f2/339e0e4da267.jpg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ww.kafemaya.ru/uploads/images/menu/12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961444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Земля и потому еще щедра,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Что в мире существуют повара.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Благословенны их простые судьбы.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А руки как помыслы чисты.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Профессия у них - добро по сути: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Злой человек не станет у </a:t>
            </a:r>
            <a:r>
              <a:rPr lang="ru-RU" dirty="0" smtClean="0">
                <a:solidFill>
                  <a:schemeClr val="tx1"/>
                </a:solidFill>
              </a:rPr>
              <a:t>плиты.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28604"/>
            <a:ext cx="8712968" cy="2568348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</a:rPr>
              <a:t>ПРОФЕССИЯ «ПОВАР»</a:t>
            </a:r>
            <a:br>
              <a:rPr lang="ru-RU" sz="66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ВЧЕРА, СЕГОДНЯ, ЗАВТРА</a:t>
            </a:r>
            <a:endParaRPr lang="ru-RU" sz="6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556792"/>
            <a:ext cx="8661648" cy="530120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6400" dirty="0" smtClean="0"/>
              <a:t>Собрались </a:t>
            </a:r>
            <a:r>
              <a:rPr lang="ru-RU" sz="6400" dirty="0"/>
              <a:t>однажды философы и заспорили, какая профессия важнее. Один сказал: </a:t>
            </a:r>
            <a:br>
              <a:rPr lang="ru-RU" sz="6400" dirty="0"/>
            </a:br>
            <a:r>
              <a:rPr lang="ru-RU" sz="6400" dirty="0"/>
              <a:t>– Учитель – нужнее всего. Без образования прогресс остановится. </a:t>
            </a:r>
            <a:br>
              <a:rPr lang="ru-RU" sz="6400" dirty="0"/>
            </a:br>
            <a:r>
              <a:rPr lang="ru-RU" sz="6400" dirty="0"/>
              <a:t>– Без строителей человеку негде будет укрыться, и человечество лишится прекрасных зданий, – заявил второй философ. </a:t>
            </a:r>
            <a:br>
              <a:rPr lang="ru-RU" sz="6400" dirty="0"/>
            </a:br>
            <a:r>
              <a:rPr lang="ru-RU" sz="6400" dirty="0"/>
              <a:t>– Музыканты, художники и поэты делают нашу жизнь особенной. Искусство отличает человека от животных, – воскликнул третий философ. </a:t>
            </a:r>
            <a:br>
              <a:rPr lang="ru-RU" sz="6400" dirty="0"/>
            </a:br>
            <a:r>
              <a:rPr lang="ru-RU" sz="6400" dirty="0"/>
              <a:t/>
            </a:r>
            <a:br>
              <a:rPr lang="ru-RU" sz="6400" dirty="0"/>
            </a:br>
            <a:r>
              <a:rPr lang="ru-RU" sz="6400" dirty="0"/>
              <a:t>Тут в разговор вмешался ученик и одновременно слуга хозяина дома. </a:t>
            </a:r>
            <a:br>
              <a:rPr lang="ru-RU" sz="6400" dirty="0"/>
            </a:br>
            <a:r>
              <a:rPr lang="ru-RU" sz="6400" dirty="0"/>
              <a:t>– Многоуважаемые ученые, вы забыли о профессии повара. </a:t>
            </a:r>
            <a:br>
              <a:rPr lang="ru-RU" sz="6400" dirty="0"/>
            </a:br>
            <a:r>
              <a:rPr lang="ru-RU" sz="6400" dirty="0"/>
              <a:t>– Тебе не положено вмешиваться в нашу беседу. Поварское дело – не искусство. Иди готовь обед, – рассердился хозяин. </a:t>
            </a:r>
            <a:br>
              <a:rPr lang="ru-RU" sz="6400" dirty="0"/>
            </a:br>
            <a:r>
              <a:rPr lang="ru-RU" sz="6400" dirty="0"/>
              <a:t/>
            </a:r>
            <a:br>
              <a:rPr lang="ru-RU" sz="6400" dirty="0"/>
            </a:br>
            <a:r>
              <a:rPr lang="ru-RU" sz="6400" dirty="0"/>
              <a:t>Ученик молча вышел из комнаты. В этот день обеда философы не дождались, ученик исчез. Пришлось хозяину самому готовить обед. К сожалению, после еды философы почувствовали себя плохо и разошлись по домам. </a:t>
            </a:r>
            <a:br>
              <a:rPr lang="ru-RU" sz="6400" dirty="0"/>
            </a:br>
            <a:r>
              <a:rPr lang="ru-RU" sz="6400" dirty="0"/>
              <a:t/>
            </a:r>
            <a:br>
              <a:rPr lang="ru-RU" sz="6400" dirty="0"/>
            </a:br>
            <a:r>
              <a:rPr lang="ru-RU" sz="6400" dirty="0"/>
              <a:t>Хозяин нашел другого слугу. Прошло время, и философ – хозяин дома, заметил, что друзья перестали его посещать, а сам он после еды не способен был размышлять. Подумал философ, а потом уволил нового повара и послал бывшему ученику записку с одной фразой: </a:t>
            </a:r>
            <a:r>
              <a:rPr lang="ru-RU" sz="6400" dirty="0">
                <a:solidFill>
                  <a:schemeClr val="tx2">
                    <a:lumMod val="75000"/>
                  </a:schemeClr>
                </a:solidFill>
              </a:rPr>
              <a:t>« </a:t>
            </a:r>
            <a:r>
              <a:rPr lang="ru-RU" sz="6400" b="1" dirty="0">
                <a:solidFill>
                  <a:schemeClr val="tx2">
                    <a:lumMod val="75000"/>
                  </a:schemeClr>
                </a:solidFill>
              </a:rPr>
              <a:t>Поварское дело – не ремесло, а искусство </a:t>
            </a:r>
            <a:r>
              <a:rPr lang="ru-RU" sz="6400" dirty="0">
                <a:solidFill>
                  <a:schemeClr val="tx2">
                    <a:lumMod val="75000"/>
                  </a:schemeClr>
                </a:solidFill>
              </a:rPr>
              <a:t>». </a:t>
            </a:r>
            <a:r>
              <a:rPr lang="ru-RU" sz="6400" dirty="0"/>
              <a:t/>
            </a:r>
            <a:br>
              <a:rPr lang="ru-RU" sz="6400" dirty="0"/>
            </a:br>
            <a:r>
              <a:rPr lang="ru-RU" sz="6400" dirty="0"/>
              <a:t/>
            </a:r>
            <a:br>
              <a:rPr lang="ru-RU" sz="6400" dirty="0"/>
            </a:br>
            <a:r>
              <a:rPr lang="ru-RU" sz="6400" dirty="0"/>
              <a:t>Вскоре ученые мужи снова стали собираться в доме философа. Обсуждение прерывалось только вкусным обедом, который готовил ученик. </a:t>
            </a:r>
            <a:br>
              <a:rPr lang="ru-RU" sz="6400" dirty="0"/>
            </a:br>
            <a:r>
              <a:rPr lang="ru-RU" sz="6400" dirty="0"/>
              <a:t/>
            </a:r>
            <a:br>
              <a:rPr lang="ru-RU" sz="6400" dirty="0"/>
            </a:br>
            <a:r>
              <a:rPr lang="ru-RU" sz="6400" b="1" dirty="0"/>
              <a:t>– </a:t>
            </a:r>
            <a:r>
              <a:rPr lang="ru-RU" sz="6400" b="1" dirty="0">
                <a:solidFill>
                  <a:schemeClr val="tx2">
                    <a:lumMod val="75000"/>
                  </a:schemeClr>
                </a:solidFill>
              </a:rPr>
              <a:t>Поварское дело – не ремесло, а искусство</a:t>
            </a:r>
            <a:r>
              <a:rPr lang="ru-RU" sz="6400" b="1" dirty="0"/>
              <a:t>, – </a:t>
            </a:r>
            <a:r>
              <a:rPr lang="ru-RU" sz="6400" dirty="0"/>
              <a:t>говорил хозяин после обеда. </a:t>
            </a:r>
          </a:p>
          <a:p>
            <a:pPr>
              <a:buNone/>
            </a:pPr>
            <a:endParaRPr lang="ru-RU" sz="6400" dirty="0"/>
          </a:p>
          <a:p>
            <a:endParaRPr lang="ru-RU" sz="43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Притча о профессии повара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i="1" dirty="0" smtClean="0">
                <a:solidFill>
                  <a:schemeClr val="tx2">
                    <a:lumMod val="90000"/>
                  </a:schemeClr>
                </a:solidFill>
              </a:rPr>
              <a:t>«Почему ученик вернулся»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76672"/>
            <a:ext cx="5915000" cy="446449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П</a:t>
            </a:r>
            <a:r>
              <a:rPr lang="ru-RU" b="1" dirty="0" smtClean="0">
                <a:solidFill>
                  <a:srgbClr val="C00000"/>
                </a:solidFill>
              </a:rPr>
              <a:t>рофессия повар </a:t>
            </a:r>
            <a:r>
              <a:rPr lang="ru-RU" dirty="0" smtClean="0"/>
              <a:t>развивалась вместе с цивилизацией, так что можно сказать — это </a:t>
            </a:r>
            <a:r>
              <a:rPr lang="ru-RU" i="1" dirty="0" smtClean="0">
                <a:solidFill>
                  <a:srgbClr val="C00000"/>
                </a:solidFill>
              </a:rPr>
              <a:t>древнейшая профессия</a:t>
            </a:r>
            <a:r>
              <a:rPr lang="ru-RU" dirty="0" smtClean="0"/>
              <a:t>. </a:t>
            </a:r>
          </a:p>
          <a:p>
            <a:pPr>
              <a:buNone/>
            </a:pPr>
            <a:r>
              <a:rPr lang="ru-RU" dirty="0" smtClean="0"/>
              <a:t>Первые </a:t>
            </a:r>
            <a:r>
              <a:rPr lang="ru-RU" dirty="0"/>
              <a:t>блюда выглядели просто как обожжённые на открытом костре полусырые куски мяса или рыбы. Огнём люди пользовались как минимум со среднего палеолита, но это не были повара. О первых </a:t>
            </a:r>
            <a:r>
              <a:rPr lang="ru-RU" i="1" dirty="0">
                <a:solidFill>
                  <a:srgbClr val="C00000"/>
                </a:solidFill>
              </a:rPr>
              <a:t>профессионалах</a:t>
            </a:r>
            <a:r>
              <a:rPr lang="ru-RU" dirty="0"/>
              <a:t>, зарабатывающих таким ремеслом на жизнь, гласят отметки греческой цивилизации на острове Крит 2600-го года до н. э. Для солдат царя пищу готовил из отборных продуктов специально нанятый мастер кулинарного дела. Можно смело предположить, что в более древних культурах Египта, Финикии и Шумер также были профессиональные кулинары, работающие для семей знатных людей и правителей. Позже появились такие понятия, как санитарные нормы, регулирующие работу таких специалистов.…</a:t>
            </a:r>
          </a:p>
        </p:txBody>
      </p:sp>
      <p:pic>
        <p:nvPicPr>
          <p:cNvPr id="40964" name="Picture 4" descr="Картинка 108 из 96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32656"/>
            <a:ext cx="2914650" cy="4098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6" name="Picture 6" descr="http://festival.1september.ru/files/articles/41/4165/416548/img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509120"/>
            <a:ext cx="4183258" cy="2125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Анна\Desktop\История повара\картина Джузеппе Арчимболдо Повар 1570 г холст масло Швеция Стокголь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692696"/>
            <a:ext cx="3412976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5122912" cy="5472607"/>
          </a:xfrm>
        </p:spPr>
        <p:txBody>
          <a:bodyPr>
            <a:normAutofit fontScale="77500" lnSpcReduction="20000"/>
          </a:bodyPr>
          <a:lstStyle/>
          <a:p>
            <a:pPr indent="0">
              <a:buNone/>
            </a:pPr>
            <a:r>
              <a:rPr lang="ru-RU" dirty="0" smtClean="0"/>
              <a:t>История развития человечества от древнейших времен до наших дней знавала невиданные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взлеты поварского искусства и такие же резкие падения. </a:t>
            </a:r>
            <a:r>
              <a:rPr lang="ru-RU" dirty="0" smtClean="0"/>
              <a:t>То еду возносили до небес, считая ее одним из самых лучших удовольствий, то относились к ней чуть ли не с презрением, считая, что даже разговоры о продуктах и блюдах «недостойны истинного джентльмена». Взять древних эллинов.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 Спарте относились к питанию сдержанно</a:t>
            </a:r>
            <a:r>
              <a:rPr lang="ru-RU" dirty="0" smtClean="0"/>
              <a:t>: в походе и на войне надо было обходится простой в приготовлении пищей. А совсем рядом,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 Афинах, изощрялись в приготовлении неслыханного праздничного блюда</a:t>
            </a:r>
            <a:r>
              <a:rPr lang="ru-RU" dirty="0" smtClean="0"/>
              <a:t>: крошечная </a:t>
            </a:r>
            <a:r>
              <a:rPr lang="ru-RU" dirty="0" err="1" smtClean="0"/>
              <a:t>маслинка</a:t>
            </a:r>
            <a:r>
              <a:rPr lang="ru-RU" dirty="0" smtClean="0"/>
              <a:t> запекалась внутри голубя, голубь - в козленке, козленок – в овце, овца - в быке, все это жарилось на вертеле, и самому почетному гостю доставалась та самая </a:t>
            </a:r>
            <a:r>
              <a:rPr lang="ru-RU" dirty="0" err="1" smtClean="0"/>
              <a:t>маслинка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Анна\Desktop\История повара\повара на средневековой кухн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2915816" cy="5705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3240" y="188640"/>
            <a:ext cx="5687576" cy="616931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Десятки тысяч блюд </a:t>
            </a:r>
            <a:r>
              <a:rPr lang="ru-RU" dirty="0" smtClean="0"/>
              <a:t>создала за свою историю мировая кулинария. С кулинарами считались, от них зависел престиж того или иного знатного дома. В Древнем Риме происходили даже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восстания поваров</a:t>
            </a:r>
            <a:r>
              <a:rPr lang="ru-RU" dirty="0" smtClean="0"/>
              <a:t>, подчинивших себе некоторые города. При императорах Августе и Тиберии (около 400 года н.э.) были организованы первые школы поварского искусства, во главе которых стоял волшебник котла и поварешки - великий повар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Апиций</a:t>
            </a:r>
            <a:r>
              <a:rPr lang="ru-RU" dirty="0" smtClean="0"/>
              <a:t>. Повара Древнего Рима достигли неслыханной изощренности приготовлении блюд, некоторые из которых стоили целые состояния.</a:t>
            </a:r>
          </a:p>
          <a:p>
            <a:r>
              <a:rPr lang="ru-RU" dirty="0" smtClean="0"/>
              <a:t>От поколения к поколению передавали люди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опыт приготовления пищи</a:t>
            </a:r>
            <a:r>
              <a:rPr lang="ru-RU" dirty="0" smtClean="0"/>
              <a:t>. Они бережно хранили все традиции, связанные с едой, понимая, что 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пища — основа жизни, здоровья и благополучия. </a:t>
            </a:r>
            <a:r>
              <a:rPr lang="ru-RU" dirty="0" smtClean="0"/>
              <a:t>Еще в Древней Греции возник культ </a:t>
            </a:r>
            <a:r>
              <a:rPr lang="ru-RU" dirty="0" err="1" smtClean="0"/>
              <a:t>Акслепия</a:t>
            </a:r>
            <a:r>
              <a:rPr lang="ru-RU" dirty="0" smtClean="0"/>
              <a:t>, мифического врача-целителя, получившего в Риме имя Эскулап. Его дочь </a:t>
            </a:r>
            <a:r>
              <a:rPr lang="ru-RU" dirty="0" err="1" smtClean="0"/>
              <a:t>Гигея</a:t>
            </a:r>
            <a:r>
              <a:rPr lang="ru-RU" dirty="0" smtClean="0"/>
              <a:t> считалась покровительницей науки о здоровье, а верной помощницей их была кухарка </a:t>
            </a:r>
            <a:r>
              <a:rPr lang="ru-RU" dirty="0" err="1" smtClean="0"/>
              <a:t>Кулина</a:t>
            </a:r>
            <a:r>
              <a:rPr lang="ru-RU" dirty="0" smtClean="0"/>
              <a:t>. Молва присвоила </a:t>
            </a:r>
            <a:r>
              <a:rPr lang="ru-RU" dirty="0" err="1" smtClean="0"/>
              <a:t>Кулине</a:t>
            </a:r>
            <a:r>
              <a:rPr lang="ru-RU" dirty="0" smtClean="0"/>
              <a:t> имя десятой музы, которых до неё было девять. У римлян десятая муза так и называлась </a:t>
            </a: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</a:rPr>
              <a:t>Кулинария</a:t>
            </a:r>
            <a:r>
              <a:rPr lang="ru-RU" b="1" dirty="0" smtClean="0"/>
              <a:t>. </a:t>
            </a:r>
            <a:r>
              <a:rPr lang="ru-RU" dirty="0" smtClean="0"/>
              <a:t>Она стала покровительницей поварского дела, получившего название «кулинария» (от лат. </a:t>
            </a:r>
            <a:r>
              <a:rPr lang="ru-RU" dirty="0" err="1" smtClean="0"/>
              <a:t>culina</a:t>
            </a:r>
            <a:r>
              <a:rPr lang="ru-RU" dirty="0" smtClean="0"/>
              <a:t> — кухня).</a:t>
            </a:r>
          </a:p>
          <a:p>
            <a:r>
              <a:rPr lang="ru-RU" dirty="0" smtClean="0"/>
              <a:t>В древнейших письменных памятниках Вавилона, Египта, Китая и арабского Востока уже содержатся записи отдельных кулинарных рецептов.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260648"/>
            <a:ext cx="4392488" cy="6264695"/>
          </a:xfrm>
        </p:spPr>
        <p:txBody>
          <a:bodyPr>
            <a:normAutofit fontScale="70000" lnSpcReduction="20000"/>
          </a:bodyPr>
          <a:lstStyle/>
          <a:p>
            <a:pPr indent="0">
              <a:buNone/>
            </a:pPr>
            <a:r>
              <a:rPr lang="ru-RU" dirty="0"/>
              <a:t>Затем после длительного застоя, в конце средних веков, благодаря бурному проникновению пряностей из восточных колоний, изысканная кухня получила дальнейшее развитие. Колыбелью изысканной кухни стала Италия, особенно юг и Сицилия.</a:t>
            </a:r>
            <a:br>
              <a:rPr lang="ru-RU" dirty="0"/>
            </a:br>
            <a:r>
              <a:rPr lang="ru-RU" dirty="0"/>
              <a:t>При короле Людовике XIV испытала подъем поварского искусства Франция, и с тех пор эти европейские страны ведут непрестанное соперничество по кулинарной части.</a:t>
            </a:r>
            <a:br>
              <a:rPr lang="ru-RU" dirty="0"/>
            </a:br>
            <a:r>
              <a:rPr lang="ru-RU" dirty="0"/>
              <a:t>В развитии поварского искусства участвовали не только профессиональные кулинары, но и многие ученые, философы, государственные деятели. Известно, что изобретателями новых блюд были Ришелье, </a:t>
            </a:r>
            <a:r>
              <a:rPr lang="ru-RU" dirty="0" err="1"/>
              <a:t>Мазарини</a:t>
            </a:r>
            <a:r>
              <a:rPr lang="ru-RU" dirty="0"/>
              <a:t>, Мишель Монтень написал книгу «Наука еды». До сих пор в итальянских ресторанах в ходу блюда, изобретенные композитором Россини. Франция гордится, что вклад в национальную кулинарию внесли Александр Дюма-отец, великий Бальзак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6626" name="Picture 2" descr="C:\Users\Анна\Desktop\История повара\картина Франс Снейдерс - Повар у стола с дичью, Эрмитаж, часть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546137" cy="5904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3250704" cy="5865515"/>
          </a:xfrm>
        </p:spPr>
        <p:txBody>
          <a:bodyPr>
            <a:normAutofit fontScale="77500" lnSpcReduction="20000"/>
          </a:bodyPr>
          <a:lstStyle/>
          <a:p>
            <a:pPr marL="0" indent="457200">
              <a:buNone/>
            </a:pPr>
            <a:r>
              <a:rPr lang="ru-RU" dirty="0" smtClean="0"/>
              <a:t>Могущественная средневековая Европа высоко ценила своих поваров.</a:t>
            </a:r>
            <a:br>
              <a:rPr lang="ru-RU" dirty="0" smtClean="0"/>
            </a:br>
            <a:r>
              <a:rPr lang="ru-RU" dirty="0" smtClean="0"/>
              <a:t>В Германии с 1291 года шеф-повар был одним из четырех самых важных фигур при дворе. Во Франции поварами высших рангов становились лишь знатные люди. Должность главного винодела Франции была третьей по значимости после должностей камергера и главного конюшего. Затем следовал управляющий выпечкой хлеба, главный виночерпий, шеф-повар, наиболее приближенные ко двору управляющие ресторанов и лишь потом маршалы и адмиралы. </a:t>
            </a:r>
          </a:p>
          <a:p>
            <a:endParaRPr lang="ru-RU" dirty="0"/>
          </a:p>
        </p:txBody>
      </p:sp>
      <p:pic>
        <p:nvPicPr>
          <p:cNvPr id="25601" name="Picture 1" descr="C:\Users\Анна\Desktop\История повара\картина SANDRART Joachim von Februa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88640"/>
            <a:ext cx="5074494" cy="6408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3682752" cy="5793507"/>
          </a:xfrm>
        </p:spPr>
        <p:txBody>
          <a:bodyPr>
            <a:normAutofit fontScale="85000" lnSpcReduction="20000"/>
          </a:bodyPr>
          <a:lstStyle/>
          <a:p>
            <a:pPr marL="0" indent="457200">
              <a:buNone/>
            </a:pPr>
            <a:r>
              <a:rPr lang="ru-RU" dirty="0" smtClean="0"/>
              <a:t>Что касается кухонной иерархии — а там было занято громадное число (вплоть до 800 человек) взаимозависимых работников — то первое место была отдано </a:t>
            </a:r>
            <a:r>
              <a:rPr lang="ru-RU" b="1" u="sng" dirty="0" smtClean="0">
                <a:solidFill>
                  <a:schemeClr val="accent2"/>
                </a:solidFill>
              </a:rPr>
              <a:t>главному по мясу</a:t>
            </a:r>
            <a:r>
              <a:rPr lang="ru-RU" dirty="0" smtClean="0"/>
              <a:t>. Должность, характеризующаяся почетом и доверием короля, ибо от яда не был застрахован никто. В его распоряжении находилось шесть человек, которые каждый день выбирали и готовили мясо для королевской семьи. У </a:t>
            </a:r>
            <a:r>
              <a:rPr lang="ru-RU" dirty="0" err="1" smtClean="0"/>
              <a:t>Тейлеванта</a:t>
            </a:r>
            <a:r>
              <a:rPr lang="ru-RU" dirty="0" smtClean="0"/>
              <a:t>, известного повара короля Карла Шестого, в подчинении находилось 150 человек.</a:t>
            </a:r>
          </a:p>
        </p:txBody>
      </p:sp>
      <p:pic>
        <p:nvPicPr>
          <p:cNvPr id="32770" name="Picture 2" descr="C:\Users\Анна\Desktop\История повара\главный по мясу на средневековой кухн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7028" y="188640"/>
            <a:ext cx="4588648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9"/>
            <a:ext cx="8229600" cy="1800199"/>
          </a:xfrm>
        </p:spPr>
        <p:txBody>
          <a:bodyPr>
            <a:normAutofit fontScale="85000" lnSpcReduction="10000"/>
          </a:bodyPr>
          <a:lstStyle/>
          <a:p>
            <a:pPr marL="0" indent="457200" algn="just">
              <a:buNone/>
            </a:pPr>
            <a:r>
              <a:rPr lang="ru-RU" dirty="0" smtClean="0"/>
              <a:t>А в Англии, к примеру, при дворе Ричарда Второго работало 1000 поваров, 300 лакеев, которые ежедневно обслуживали 10 000 человек, находящихся при дворе. Головокружительная цифра, демонстрирующая, что важно было не столько накормить, сколько продемонстрировать богатство.</a:t>
            </a:r>
          </a:p>
        </p:txBody>
      </p:sp>
      <p:pic>
        <p:nvPicPr>
          <p:cNvPr id="33794" name="Picture 2" descr="C:\Users\Анна\Desktop\История повара\кухня Средневековь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7996014" cy="4466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Анна\Desktop\История повара\Фото Повар\0_6e61_bf3ff2ae_-4-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293096"/>
            <a:ext cx="5688632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80729"/>
            <a:ext cx="8229600" cy="388843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Долгое время приготовление пищи было делом сугубо </a:t>
            </a:r>
            <a:r>
              <a:rPr lang="ru-RU" i="1" dirty="0" smtClean="0">
                <a:solidFill>
                  <a:srgbClr val="C00000"/>
                </a:solidFill>
              </a:rPr>
              <a:t>семейным</a:t>
            </a:r>
            <a:r>
              <a:rPr lang="ru-RU" dirty="0" smtClean="0">
                <a:solidFill>
                  <a:srgbClr val="C00000"/>
                </a:solidFill>
              </a:rPr>
              <a:t>. </a:t>
            </a:r>
            <a:r>
              <a:rPr lang="ru-RU" dirty="0" smtClean="0"/>
              <a:t>Ведала им, как правило, наиболее старшая по возрасту женщина в княжеской семье. </a:t>
            </a:r>
            <a:r>
              <a:rPr lang="ru-RU" i="1" dirty="0" smtClean="0">
                <a:solidFill>
                  <a:srgbClr val="C00000"/>
                </a:solidFill>
              </a:rPr>
              <a:t>Профессиональные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i="1" dirty="0" smtClean="0">
                <a:solidFill>
                  <a:srgbClr val="C00000"/>
                </a:solidFill>
              </a:rPr>
              <a:t>повара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>впервые появились при дворах, а затем уже — в монастырских трапезных.</a:t>
            </a:r>
          </a:p>
          <a:p>
            <a:pPr>
              <a:buNone/>
            </a:pPr>
            <a:r>
              <a:rPr lang="ru-RU" dirty="0"/>
              <a:t>  </a:t>
            </a:r>
            <a:r>
              <a:rPr lang="ru-RU" dirty="0" smtClean="0"/>
              <a:t>Приготовление </a:t>
            </a:r>
            <a:r>
              <a:rPr lang="ru-RU" dirty="0"/>
              <a:t>пищи на Руси выделилось в особую специальность только в XI в., хотя упоминание о поварах-профессионалах встречается в летописях уже в Х в. В Лаврентьевской летописи (1074 г.) говорится о том, что в Киево-Печерском монастыре была целая поварня с большим штатом монахов-поваров. У князя Глеба был «старейшина поваром» по имени </a:t>
            </a:r>
            <a:r>
              <a:rPr lang="ru-RU" b="1" dirty="0" err="1">
                <a:solidFill>
                  <a:srgbClr val="C00000"/>
                </a:solidFill>
              </a:rPr>
              <a:t>Торчин</a:t>
            </a:r>
            <a:r>
              <a:rPr lang="ru-RU" dirty="0"/>
              <a:t>, первый из известных нам русских поваров</a:t>
            </a:r>
            <a:r>
              <a:rPr lang="ru-RU" dirty="0" smtClean="0"/>
              <a:t>.</a:t>
            </a:r>
            <a:r>
              <a:rPr lang="ru-RU" dirty="0"/>
              <a:t>   	</a:t>
            </a:r>
          </a:p>
          <a:p>
            <a:pPr>
              <a:buNone/>
            </a:pPr>
            <a:r>
              <a:rPr lang="ru-RU" dirty="0" smtClean="0"/>
              <a:t>Во </a:t>
            </a:r>
            <a:r>
              <a:rPr lang="ru-RU" dirty="0"/>
              <a:t>времена Киевской Руси повара находились в услужении княжеских дворов и богатых домов. В некоторых из них было даже несколько поваров. Об этом свидетельствует описание одного из домов богача XII в., где упоминается множество «</a:t>
            </a:r>
            <a:r>
              <a:rPr lang="ru-RU" dirty="0" err="1"/>
              <a:t>сокачий</a:t>
            </a:r>
            <a:r>
              <a:rPr lang="ru-RU" dirty="0"/>
              <a:t>», т. е. поваров, «работающие и </a:t>
            </a:r>
            <a:r>
              <a:rPr lang="ru-RU" dirty="0" err="1"/>
              <a:t>делающе</a:t>
            </a:r>
            <a:r>
              <a:rPr lang="ru-RU" dirty="0"/>
              <a:t> </a:t>
            </a:r>
            <a:r>
              <a:rPr lang="ru-RU" dirty="0" err="1"/>
              <a:t>съ</a:t>
            </a:r>
            <a:r>
              <a:rPr lang="ru-RU" dirty="0"/>
              <a:t> </a:t>
            </a:r>
            <a:r>
              <a:rPr lang="ru-RU" dirty="0" err="1"/>
              <a:t>потьмъ</a:t>
            </a:r>
            <a:r>
              <a:rPr lang="ru-RU" dirty="0"/>
              <a:t>» .</a:t>
            </a:r>
          </a:p>
          <a:p>
            <a:pPr>
              <a:buNone/>
            </a:pPr>
            <a:r>
              <a:rPr lang="ru-RU" dirty="0"/>
              <a:t>  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Повар в России</a:t>
            </a:r>
            <a:endParaRPr lang="ru-RU" sz="4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600399" cy="486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545632"/>
            <a:ext cx="3471713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7864" y="0"/>
            <a:ext cx="5626968" cy="4077072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Русские повара свято хранили т</a:t>
            </a:r>
            <a:r>
              <a:rPr lang="ru-RU" dirty="0" smtClean="0">
                <a:solidFill>
                  <a:srgbClr val="C00000"/>
                </a:solidFill>
              </a:rPr>
              <a:t>радиции народной кухни,</a:t>
            </a:r>
            <a:r>
              <a:rPr lang="ru-RU" dirty="0" smtClean="0"/>
              <a:t> которая служила </a:t>
            </a:r>
            <a:r>
              <a:rPr lang="ru-RU" dirty="0" smtClean="0">
                <a:solidFill>
                  <a:srgbClr val="C00000"/>
                </a:solidFill>
              </a:rPr>
              <a:t>основой их профессионального мастерства</a:t>
            </a:r>
            <a:r>
              <a:rPr lang="ru-RU" dirty="0" smtClean="0"/>
              <a:t>, о чем свидетельствуют древнейшие письменные памятники — «Домострой» (XVI в.), «Роспись к царским кушаньям» (1611—1613 гг.), столовые книги Патриарха Филарета и боярина Бориса Ивановича Морозова, расходные монастырские книги и др. В них часто упоминаются народные кушанья — щи, уха, каши, пироги, блины, кулебяки, расстегаи, кисели, квасы, медки и другие.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260649"/>
            <a:ext cx="4320480" cy="23762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        Однако, русские «кухари» много секретов позаимствовали от приехавших в Московию мастеров </a:t>
            </a:r>
            <a:r>
              <a:rPr lang="ru-RU" sz="1600" dirty="0" err="1" smtClean="0"/>
              <a:t>царьградских</a:t>
            </a:r>
            <a:r>
              <a:rPr lang="ru-RU" sz="1600" dirty="0" smtClean="0"/>
              <a:t> — «мужей искусных, многоопытных не только по части писания икон, но и кухонного искусства».   Знакомство с греко-византийской кухней оказалось для нашей кухни весьма полезным.</a:t>
            </a:r>
          </a:p>
        </p:txBody>
      </p:sp>
      <p:pic>
        <p:nvPicPr>
          <p:cNvPr id="1026" name="Picture 2" descr="Картинка 6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2728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3528" y="3284985"/>
            <a:ext cx="4824536" cy="2880319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ru-RU" sz="1600" dirty="0" smtClean="0"/>
              <a:t>Не менее сильным было </a:t>
            </a:r>
            <a:r>
              <a:rPr lang="ru-RU" sz="1600" dirty="0" smtClean="0">
                <a:solidFill>
                  <a:srgbClr val="C00000"/>
                </a:solidFill>
              </a:rPr>
              <a:t>влияние на русскую </a:t>
            </a:r>
            <a:r>
              <a:rPr lang="ru-RU" sz="1600" dirty="0" smtClean="0"/>
              <a:t>кухню и наших восточных соседей — Индии. Китая, Персии. Многое узнали русские из знаменитой книги Афанасия Никитина «Хождение за три моря» (1466—1472 гг.), содержащей описание незнакомых на Руси продуктов — фиников, имбиря, кокосового ореха, перца, корицы. А книга Василия Гагары (написана в 1634—1637 гг.) раздвинула кругозор наших соотечественников. Они узнали о тех продуктах, которые употребляли жители Кавказа и Ближнего Востока.</a:t>
            </a:r>
            <a:endParaRPr lang="ru-RU" sz="1600" dirty="0"/>
          </a:p>
        </p:txBody>
      </p:sp>
      <p:pic>
        <p:nvPicPr>
          <p:cNvPr id="1030" name="Picture 6" descr="Картинка 1 из 1963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2708920"/>
            <a:ext cx="3897263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4402832" cy="5865515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Но не только практическими приемами приготовления блюд овладевали наши предки. Они задумывались и о сути происходящих при этом явлений. Очень давно овладели они тайнами приготовления дрожжевого теста, о чем упоминают летописи: монахи Киево-Печерской Лавры умели готовить долго не черствеющий заварной хлеб.</a:t>
            </a:r>
          </a:p>
          <a:p>
            <a:r>
              <a:rPr lang="ru-RU" dirty="0"/>
              <a:t>    	Уже в XI—XII вв. русским было известно множество довольно сложных  приемов приготовления квасов, медков, хмелины. Их можно найти в знаменитых древнерусских травниках, а также в различных «житиях». Так, широко были известны квасы — житный, медвяной, яблочный, </a:t>
            </a:r>
            <a:r>
              <a:rPr lang="ru-RU" dirty="0" err="1"/>
              <a:t>яшный</a:t>
            </a:r>
            <a:r>
              <a:rPr lang="ru-RU" dirty="0"/>
              <a:t> и др. Наши предки прекрасно разбирались не только в тонкостях приготовления различных видов кваса, но и механизме действия закваски, дрожжей, о чем свидетельствуют многочисленные наставления древних:</a:t>
            </a:r>
          </a:p>
        </p:txBody>
      </p:sp>
      <p:pic>
        <p:nvPicPr>
          <p:cNvPr id="22529" name="Picture 1" descr="C:\Users\Анна\Desktop\История повара\Фото Повар\0_6684_1d2b0647_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88640"/>
            <a:ext cx="4117752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88641"/>
            <a:ext cx="8229600" cy="3668988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Кулинария как наука возникла в России лишь в конце XVIII века. Развитие профессиональной кулинарии связано с появлением предприятий внедомашнего питания. Возникли они еще в Древней Руси. Вначале это были корчмы (от славянского корня «корм»), в которых путники могли найти приют и пищу. Затем появились придорожные трактиры (от лат. «</a:t>
            </a:r>
            <a:r>
              <a:rPr lang="ru-RU" dirty="0" err="1"/>
              <a:t>trakt</a:t>
            </a:r>
            <a:r>
              <a:rPr lang="ru-RU" dirty="0"/>
              <a:t>» — путь, поток) — гостиницы с обеденным залом и кухней.</a:t>
            </a:r>
          </a:p>
          <a:p>
            <a:r>
              <a:rPr lang="ru-RU" dirty="0"/>
              <a:t>В то же время наряду с трактирами в крупных городах России стали появляться рестораны (от фр. «</a:t>
            </a:r>
            <a:r>
              <a:rPr lang="ru-RU" dirty="0" err="1"/>
              <a:t>restauration</a:t>
            </a:r>
            <a:r>
              <a:rPr lang="ru-RU" dirty="0"/>
              <a:t>» — восстановление). </a:t>
            </a:r>
          </a:p>
          <a:p>
            <a:r>
              <a:rPr lang="ru-RU" dirty="0"/>
              <a:t>В России первая кулинарная книга «Поваренные записки» была составлена С. </a:t>
            </a:r>
            <a:r>
              <a:rPr lang="ru-RU" dirty="0" err="1"/>
              <a:t>Друковцовым</a:t>
            </a:r>
            <a:r>
              <a:rPr lang="ru-RU" dirty="0"/>
              <a:t> в 1779 г.</a:t>
            </a:r>
          </a:p>
          <a:p>
            <a:r>
              <a:rPr lang="ru-RU" dirty="0"/>
              <a:t>Первая кулинарная школа была открыта в Петербурге 25 марта 1888 г. по инициативе профессора И. Е. Андриевского и кулинара Д. В. </a:t>
            </a:r>
            <a:r>
              <a:rPr lang="ru-RU" dirty="0" err="1"/>
              <a:t>Каншина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21506" name="Picture 2" descr="Картинка 36 из 239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286124"/>
            <a:ext cx="5184576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cs1362.vkontakte.ru/u3246300/6600154/x_f00baa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9784" y="4437112"/>
            <a:ext cx="1944216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2" name="Picture 2" descr="Картинка 6 из 14869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5728" y="1772816"/>
            <a:ext cx="244827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7499176" cy="5328592"/>
          </a:xfrm>
        </p:spPr>
        <p:txBody>
          <a:bodyPr>
            <a:normAutofit fontScale="62500" lnSpcReduction="20000"/>
          </a:bodyPr>
          <a:lstStyle/>
          <a:p>
            <a:pPr indent="0">
              <a:buNone/>
            </a:pPr>
            <a:r>
              <a:rPr lang="ru-RU" dirty="0"/>
              <a:t>Примерно </a:t>
            </a:r>
            <a:r>
              <a:rPr lang="ru-RU" b="1" dirty="0"/>
              <a:t>10 тыс. лет до н. э. </a:t>
            </a:r>
            <a:r>
              <a:rPr lang="ru-RU" dirty="0"/>
              <a:t>В рационе человека появились </a:t>
            </a:r>
            <a:r>
              <a:rPr lang="ru-RU" b="1" dirty="0"/>
              <a:t>пиво и хлеб. </a:t>
            </a:r>
            <a:r>
              <a:rPr lang="ru-RU" dirty="0"/>
              <a:t>Пиво в бутылки разлили в 1568 году.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Примерно </a:t>
            </a:r>
            <a:r>
              <a:rPr lang="ru-RU" b="1" dirty="0"/>
              <a:t>6 тыс. лет до. н. э</a:t>
            </a:r>
            <a:r>
              <a:rPr lang="ru-RU" dirty="0"/>
              <a:t>. Появление </a:t>
            </a:r>
            <a:r>
              <a:rPr lang="ru-RU" b="1" dirty="0"/>
              <a:t>творога и сыра.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Примерно </a:t>
            </a:r>
            <a:r>
              <a:rPr lang="ru-RU" b="1" dirty="0"/>
              <a:t>3 тыс. лет до н. э. </a:t>
            </a:r>
            <a:r>
              <a:rPr lang="ru-RU" dirty="0"/>
              <a:t>Люди научились варить </a:t>
            </a:r>
            <a:r>
              <a:rPr lang="ru-RU" b="1" dirty="0"/>
              <a:t>суп.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В </a:t>
            </a:r>
            <a:r>
              <a:rPr lang="ru-RU" b="1" dirty="0"/>
              <a:t>1500 году до н. э. </a:t>
            </a:r>
            <a:r>
              <a:rPr lang="ru-RU" dirty="0"/>
              <a:t>Начато употребление </a:t>
            </a:r>
            <a:r>
              <a:rPr lang="ru-RU" b="1" dirty="0"/>
              <a:t>шоколада</a:t>
            </a:r>
            <a:r>
              <a:rPr lang="ru-RU" dirty="0"/>
              <a:t>. Плитка шоколада появилась лишь в 1849 году, а молочный шоколад - в 1875.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Примерно в </a:t>
            </a:r>
            <a:r>
              <a:rPr lang="ru-RU" b="1" dirty="0"/>
              <a:t>1000 г до н. э</a:t>
            </a:r>
            <a:r>
              <a:rPr lang="ru-RU" dirty="0"/>
              <a:t>. Впервые </a:t>
            </a:r>
            <a:r>
              <a:rPr lang="ru-RU" b="1" dirty="0"/>
              <a:t>засолены огурцы</a:t>
            </a:r>
            <a:r>
              <a:rPr lang="ru-RU" dirty="0"/>
              <a:t>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Примерно в </a:t>
            </a:r>
            <a:r>
              <a:rPr lang="ru-RU" b="1" dirty="0"/>
              <a:t>500 г до н. э</a:t>
            </a:r>
            <a:r>
              <a:rPr lang="ru-RU" dirty="0"/>
              <a:t>. Приготовлена первая </a:t>
            </a:r>
            <a:r>
              <a:rPr lang="ru-RU" b="1" dirty="0"/>
              <a:t>колбаса</a:t>
            </a:r>
            <a:r>
              <a:rPr lang="ru-RU" dirty="0"/>
              <a:t>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В </a:t>
            </a:r>
            <a:r>
              <a:rPr lang="ru-RU" b="1" dirty="0"/>
              <a:t>490 г до. н. э</a:t>
            </a:r>
            <a:r>
              <a:rPr lang="ru-RU" dirty="0"/>
              <a:t>. Сварены первые </a:t>
            </a:r>
            <a:r>
              <a:rPr lang="ru-RU" b="1" dirty="0"/>
              <a:t>макароны</a:t>
            </a:r>
            <a:r>
              <a:rPr lang="ru-RU" dirty="0"/>
              <a:t>. Первый кулинарный рецепт макарон с сыром записан в 1367 году. В 1819 году изобретены спагетти.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В </a:t>
            </a:r>
            <a:r>
              <a:rPr lang="ru-RU" b="1" dirty="0"/>
              <a:t>4 веке до. н. э</a:t>
            </a:r>
            <a:r>
              <a:rPr lang="ru-RU" dirty="0"/>
              <a:t>. Записан первый </a:t>
            </a:r>
            <a:r>
              <a:rPr lang="ru-RU" dirty="0" smtClean="0"/>
              <a:t>дошедший </a:t>
            </a:r>
            <a:r>
              <a:rPr lang="ru-RU" dirty="0"/>
              <a:t>до нас </a:t>
            </a:r>
            <a:r>
              <a:rPr lang="ru-RU" b="1" dirty="0"/>
              <a:t>рецепт салата </a:t>
            </a:r>
            <a:r>
              <a:rPr lang="ru-RU" dirty="0"/>
              <a:t>(салат из белых бобов).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2 век н. э</a:t>
            </a:r>
            <a:r>
              <a:rPr lang="ru-RU" dirty="0"/>
              <a:t>. Впервые приготовлены </a:t>
            </a:r>
            <a:r>
              <a:rPr lang="ru-RU" b="1" dirty="0"/>
              <a:t>суши</a:t>
            </a:r>
            <a:r>
              <a:rPr lang="ru-RU" dirty="0"/>
              <a:t> (японское блюдо из риса и морепродуктов).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7 век </a:t>
            </a:r>
            <a:r>
              <a:rPr lang="ru-RU" dirty="0"/>
              <a:t>. Создан рецепт знаменитой корейской квашеной </a:t>
            </a:r>
            <a:r>
              <a:rPr lang="ru-RU" b="1" dirty="0"/>
              <a:t>капусты </a:t>
            </a:r>
            <a:r>
              <a:rPr lang="ru-RU" b="1" dirty="0" err="1" smtClean="0"/>
              <a:t>ким-чи</a:t>
            </a:r>
            <a:r>
              <a:rPr lang="ru-RU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Хронология появления некоторых блюд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4" name="Picture 8" descr="Картинка 3 из 500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852936"/>
            <a:ext cx="4320480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Картинка 2 из 3638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3640" y="260649"/>
            <a:ext cx="298884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8" name="Picture 2" descr="Картинка 17 из 6400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15608" y="4514564"/>
            <a:ext cx="3528392" cy="2343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064896" cy="576064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15 век</a:t>
            </a:r>
            <a:r>
              <a:rPr lang="ru-RU" dirty="0" smtClean="0"/>
              <a:t>. Впервые изготовлены </a:t>
            </a:r>
            <a:r>
              <a:rPr lang="ru-RU" b="1" dirty="0" smtClean="0"/>
              <a:t>блины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1487 год</a:t>
            </a:r>
            <a:r>
              <a:rPr lang="ru-RU" dirty="0" smtClean="0"/>
              <a:t>. Изобретены "</a:t>
            </a:r>
            <a:r>
              <a:rPr lang="ru-RU" b="1" dirty="0" smtClean="0"/>
              <a:t>хот-доги</a:t>
            </a:r>
            <a:r>
              <a:rPr lang="ru-RU" dirty="0" smtClean="0"/>
              <a:t>"</a:t>
            </a:r>
            <a:r>
              <a:rPr lang="ru-RU" dirty="0" err="1" smtClean="0"/>
              <a:t>hot</a:t>
            </a:r>
            <a:r>
              <a:rPr lang="ru-RU" dirty="0" smtClean="0"/>
              <a:t> </a:t>
            </a:r>
            <a:r>
              <a:rPr lang="ru-RU" dirty="0" err="1" smtClean="0"/>
              <a:t>dogs</a:t>
            </a:r>
            <a:r>
              <a:rPr lang="ru-RU" dirty="0" smtClean="0"/>
              <a:t> - булочки с сосиской, ставшие национальным блюдом американцев. 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/>
              <a:t>1610 год</a:t>
            </a:r>
            <a:r>
              <a:rPr lang="ru-RU" dirty="0" smtClean="0"/>
              <a:t>. Впервые выпечены </a:t>
            </a:r>
            <a:r>
              <a:rPr lang="ru-RU" b="1" dirty="0" smtClean="0"/>
              <a:t>бублики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1621 год</a:t>
            </a:r>
            <a:r>
              <a:rPr lang="ru-RU" dirty="0" smtClean="0"/>
              <a:t>. Впервые создана технология производства "</a:t>
            </a:r>
            <a:r>
              <a:rPr lang="ru-RU" b="1" dirty="0" smtClean="0"/>
              <a:t>воздушной кукурузы</a:t>
            </a:r>
            <a:r>
              <a:rPr lang="ru-RU" dirty="0" smtClean="0"/>
              <a:t>" (попкорна).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1680-е годы</a:t>
            </a:r>
            <a:r>
              <a:rPr lang="ru-RU" dirty="0" smtClean="0"/>
              <a:t>. Появился жареный </a:t>
            </a:r>
            <a:r>
              <a:rPr lang="ru-RU" b="1" dirty="0" smtClean="0"/>
              <a:t>картофель по-французски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17 век</a:t>
            </a:r>
            <a:r>
              <a:rPr lang="ru-RU" dirty="0" smtClean="0"/>
              <a:t>. В мировое меню вошел </a:t>
            </a:r>
            <a:r>
              <a:rPr lang="ru-RU" b="1" dirty="0" smtClean="0"/>
              <a:t>кетчуп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1739 год. Крекеры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1756 год</a:t>
            </a:r>
            <a:r>
              <a:rPr lang="ru-RU" dirty="0" smtClean="0"/>
              <a:t>. Изобретен соус </a:t>
            </a:r>
            <a:r>
              <a:rPr lang="ru-RU" b="1" dirty="0" smtClean="0"/>
              <a:t>майонез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1798 год</a:t>
            </a:r>
            <a:r>
              <a:rPr lang="ru-RU" dirty="0" smtClean="0"/>
              <a:t>. Появился </a:t>
            </a:r>
            <a:r>
              <a:rPr lang="ru-RU" b="1" dirty="0" smtClean="0"/>
              <a:t>лимонад</a:t>
            </a:r>
            <a:r>
              <a:rPr lang="ru-RU" dirty="0" smtClean="0"/>
              <a:t> (то есть газированный безалкогольный напиток). </a:t>
            </a:r>
          </a:p>
          <a:p>
            <a:pPr>
              <a:buNone/>
            </a:pPr>
            <a:r>
              <a:rPr lang="ru-RU" dirty="0" smtClean="0"/>
              <a:t>  </a:t>
            </a:r>
            <a:br>
              <a:rPr lang="ru-RU" dirty="0" smtClean="0"/>
            </a:br>
            <a:r>
              <a:rPr lang="ru-RU" b="1" dirty="0" smtClean="0"/>
              <a:t>1845 год</a:t>
            </a:r>
            <a:r>
              <a:rPr lang="ru-RU" dirty="0" smtClean="0"/>
              <a:t>. Впервые изготовлено </a:t>
            </a:r>
            <a:r>
              <a:rPr lang="ru-RU" b="1" dirty="0" smtClean="0"/>
              <a:t>желе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1871 год</a:t>
            </a:r>
            <a:r>
              <a:rPr lang="ru-RU" dirty="0" smtClean="0"/>
              <a:t>. Записан рецепт говядины </a:t>
            </a:r>
            <a:r>
              <a:rPr lang="ru-RU" dirty="0" err="1" smtClean="0"/>
              <a:t>по-строгановски</a:t>
            </a:r>
            <a:r>
              <a:rPr lang="ru-RU" dirty="0" smtClean="0"/>
              <a:t> (</a:t>
            </a:r>
            <a:r>
              <a:rPr lang="ru-RU" b="1" dirty="0" smtClean="0"/>
              <a:t>бефстроганов</a:t>
            </a:r>
            <a:r>
              <a:rPr lang="ru-RU" dirty="0" smtClean="0"/>
              <a:t>).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1924 год. Замороженные продукты. </a:t>
            </a:r>
            <a:r>
              <a:rPr lang="ru-RU" dirty="0" smtClean="0"/>
              <a:t>Появление индустрии полуфабрикатов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а 16 из 55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692696"/>
            <a:ext cx="2720727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692697"/>
            <a:ext cx="5904656" cy="3096344"/>
          </a:xfrm>
        </p:spPr>
        <p:txBody>
          <a:bodyPr>
            <a:normAutofit/>
          </a:bodyPr>
          <a:lstStyle/>
          <a:p>
            <a:pPr marL="0" indent="180000">
              <a:buClrTx/>
              <a:buFont typeface="Wingdings" pitchFamily="2" charset="2"/>
              <a:buChar char="ü"/>
            </a:pPr>
            <a:r>
              <a:rPr lang="ru-RU" sz="1700" dirty="0" smtClean="0"/>
              <a:t>После </a:t>
            </a:r>
            <a:r>
              <a:rPr lang="ru-RU" sz="1700" dirty="0"/>
              <a:t>того как «черная смерть» выкосила половину Европы, мясо стало более доступным. Этому способствовали высвободившиеся рабочие места и превращение заброшенных полей в пастбища</a:t>
            </a:r>
            <a:r>
              <a:rPr lang="ru-RU" sz="1700" dirty="0" smtClean="0"/>
              <a:t>.</a:t>
            </a:r>
          </a:p>
          <a:p>
            <a:pPr marL="0" indent="180000">
              <a:buClrTx/>
              <a:buFont typeface="Wingdings" pitchFamily="2" charset="2"/>
              <a:buChar char="ü"/>
            </a:pPr>
            <a:endParaRPr lang="ru-RU" sz="1700" dirty="0" smtClean="0"/>
          </a:p>
          <a:p>
            <a:pPr marL="0" indent="180000">
              <a:buClrTx/>
              <a:buFont typeface="Wingdings" pitchFamily="2" charset="2"/>
              <a:buChar char="ü"/>
            </a:pPr>
            <a:r>
              <a:rPr lang="ru-RU" sz="1700" dirty="0" smtClean="0"/>
              <a:t>Известный </a:t>
            </a:r>
            <a:r>
              <a:rPr lang="ru-RU" sz="1700" dirty="0" err="1" smtClean="0"/>
              <a:t>обжора</a:t>
            </a:r>
            <a:r>
              <a:rPr lang="ru-RU" sz="1700" dirty="0"/>
              <a:t>, римский император </a:t>
            </a:r>
            <a:r>
              <a:rPr lang="ru-RU" sz="1700" dirty="0" err="1"/>
              <a:t>Гелиогабал</a:t>
            </a:r>
            <a:r>
              <a:rPr lang="ru-RU" sz="1700" dirty="0"/>
              <a:t> использовал в качестве приправы тертый жемчуг и «шутил» над гостями, подавая им блюда, сделанные из слоновой кости или нафаршированные битым стеклом. Когда его, наконец, убили (в туалете), тело императора попытались протолкнуть в канализацию, однако оно туда не пролезло</a:t>
            </a:r>
            <a:r>
              <a:rPr lang="ru-RU" sz="1700" dirty="0" smtClean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9269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Несколько интересных фактов из истории:</a:t>
            </a:r>
            <a:endParaRPr lang="ru-RU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3645024"/>
            <a:ext cx="5832648" cy="3024336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indent="-180000">
              <a:buFont typeface="Wingdings" pitchFamily="2" charset="2"/>
              <a:buChar char="ü"/>
            </a:pPr>
            <a:r>
              <a:rPr lang="ru-RU" dirty="0" smtClean="0"/>
              <a:t>Чай появился в Европе лишь в конце 16 века, кофе — в начале 17. Тогда же на север Европы стали завозиться бананы.</a:t>
            </a:r>
          </a:p>
          <a:p>
            <a:pPr indent="-180000">
              <a:buFont typeface="Wingdings" pitchFamily="2" charset="2"/>
              <a:buChar char="ü"/>
            </a:pPr>
            <a:endParaRPr lang="ru-RU" dirty="0" smtClean="0"/>
          </a:p>
          <a:p>
            <a:pPr indent="-180000">
              <a:buFont typeface="Wingdings" pitchFamily="2" charset="2"/>
              <a:buChar char="ü"/>
            </a:pPr>
            <a:r>
              <a:rPr lang="ru-RU" dirty="0" smtClean="0"/>
              <a:t>Чарльз Дарвин имел к животным не только научный, но и гастрономический интерес. В Кембридже он был председателем Клуба </a:t>
            </a:r>
            <a:r>
              <a:rPr lang="ru-RU" dirty="0" err="1" smtClean="0"/>
              <a:t>обжор</a:t>
            </a:r>
            <a:r>
              <a:rPr lang="ru-RU" dirty="0" smtClean="0"/>
              <a:t>, где еженедельно устраивались дегустации необычных блюд (однажды студенты съели даже старого филина). Путешествуя на корабле «</a:t>
            </a:r>
            <a:r>
              <a:rPr lang="ru-RU" dirty="0" err="1" smtClean="0"/>
              <a:t>Бигль</a:t>
            </a:r>
            <a:r>
              <a:rPr lang="ru-RU" dirty="0" smtClean="0"/>
              <a:t>», Дарвин поедал множество экзотической живности - от попугаев до броненосцев.</a:t>
            </a:r>
            <a:endParaRPr lang="ru-RU" dirty="0"/>
          </a:p>
        </p:txBody>
      </p:sp>
      <p:pic>
        <p:nvPicPr>
          <p:cNvPr id="18436" name="Picture 4" descr="Картинка 15 из 64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89040"/>
            <a:ext cx="2736305" cy="2736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Анна\Desktop\История повара\Фото Повар\j520_1229874886th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244827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3728" y="836712"/>
            <a:ext cx="6573416" cy="324036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/>
              <a:t> </a:t>
            </a:r>
          </a:p>
          <a:p>
            <a:pPr lvl="0" indent="342900">
              <a:buFont typeface="Wingdings" pitchFamily="2" charset="2"/>
              <a:buChar char="v"/>
            </a:pPr>
            <a:r>
              <a:rPr lang="ru-RU" b="1" dirty="0"/>
              <a:t>Шеф-повар</a:t>
            </a:r>
            <a:endParaRPr lang="ru-RU" dirty="0"/>
          </a:p>
          <a:p>
            <a:pPr indent="342900">
              <a:buNone/>
            </a:pPr>
            <a:r>
              <a:rPr lang="ru-RU" dirty="0"/>
              <a:t>Составляет заявки на необходимые продовольственные товары, полуфабрикаты и сырьё, обеспечивает их своевременное получение со склада, контролирует сроки, ассортимент, количество и качество их поступления и реализации. Обеспечивает на основе изучения спроса потребителей разнообразие ассортимента блюд и кулинарных изделий, составляет меню. Осуществляет постоянный контроль над технологией приготовления пищи, нормами закладки сырья и соблюдением работниками санитарных требований и правил личной гигиены. Осуществляет расстановку поваров и других работников производства. Составляет график выхода поваров на работу. Проводит бракераж готовой пищи. Организует учет, составление и своевременное представление отчётности о производственной деятельности, внедрение передовых приемов и методов труда</a:t>
            </a:r>
            <a:r>
              <a:rPr lang="ru-RU" dirty="0" smtClean="0"/>
              <a:t>.</a:t>
            </a:r>
          </a:p>
          <a:p>
            <a:pPr indent="34290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0"/>
            <a:ext cx="6408712" cy="89473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Разновидности профессии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3717033"/>
            <a:ext cx="5616624" cy="2952328"/>
          </a:xfrm>
          <a:prstGeom prst="rect">
            <a:avLst/>
          </a:prstGeom>
          <a:noFill/>
        </p:spPr>
        <p:txBody>
          <a:bodyPr wrap="square" rtlCol="0">
            <a:normAutofit fontScale="85000" lnSpcReduction="20000"/>
          </a:bodyPr>
          <a:lstStyle/>
          <a:p>
            <a:pPr indent="342900">
              <a:buFont typeface="Wingdings" pitchFamily="2" charset="2"/>
              <a:buChar char="v"/>
            </a:pPr>
            <a:r>
              <a:rPr lang="ru-RU" b="1" dirty="0" smtClean="0"/>
              <a:t>Повар-кондитер</a:t>
            </a:r>
          </a:p>
          <a:p>
            <a:pPr indent="342900">
              <a:buNone/>
            </a:pPr>
            <a:r>
              <a:rPr lang="ru-RU" dirty="0" smtClean="0"/>
              <a:t>Специализируется на кондитерских изделиях.</a:t>
            </a:r>
          </a:p>
          <a:p>
            <a:pPr indent="342900">
              <a:buNone/>
            </a:pPr>
            <a:endParaRPr lang="ru-RU" dirty="0" smtClean="0"/>
          </a:p>
          <a:p>
            <a:pPr lvl="0" indent="342900">
              <a:buFont typeface="Wingdings" pitchFamily="2" charset="2"/>
              <a:buChar char="v"/>
            </a:pPr>
            <a:r>
              <a:rPr lang="ru-RU" b="1" dirty="0" smtClean="0"/>
              <a:t>Повар-технолог</a:t>
            </a:r>
            <a:endParaRPr lang="ru-RU" dirty="0" smtClean="0"/>
          </a:p>
          <a:p>
            <a:pPr indent="342900">
              <a:buNone/>
            </a:pPr>
            <a:r>
              <a:rPr lang="ru-RU" dirty="0" smtClean="0"/>
              <a:t>Организует процесс приготовления продуктов. Определяет качество сырья, рассчитывает его количество для получения порций готовых продуктов, калорийность суточного рациона, составляет меню и прейскуранты. Распределяет обязанности в бригаде поваров. Контролирует процесс приготовления кулинарной продукции, разрабатывает рецепты новых фирменных блюд и составляет на них технологические карты. Оформляет необходимую документацию, инструктирует поваров. Ведет полный учет материальных ценностей, оборудования, сырья, готовой продукции.</a:t>
            </a:r>
            <a:endParaRPr lang="ru-RU" dirty="0"/>
          </a:p>
        </p:txBody>
      </p:sp>
      <p:pic>
        <p:nvPicPr>
          <p:cNvPr id="17410" name="Picture 2" descr="C:\Users\Анна\Desktop\История повара\Фото Повар\povar_huliga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071942"/>
            <a:ext cx="2699792" cy="25504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4186808" cy="442108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развитое </a:t>
            </a:r>
            <a:r>
              <a:rPr lang="ru-RU" dirty="0"/>
              <a:t>зрительное</a:t>
            </a:r>
          </a:p>
          <a:p>
            <a:pPr>
              <a:buFont typeface="Wingdings" pitchFamily="2" charset="2"/>
              <a:buChar char="ü"/>
            </a:pPr>
            <a:r>
              <a:rPr lang="ru-RU" dirty="0"/>
              <a:t>обонятельное </a:t>
            </a:r>
            <a:r>
              <a:rPr lang="ru-RU" dirty="0" smtClean="0"/>
              <a:t>восприятие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хороший вкус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творческое воображение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физическая выносливость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хорошая </a:t>
            </a:r>
            <a:r>
              <a:rPr lang="ru-RU" dirty="0"/>
              <a:t>зрительная и образная </a:t>
            </a:r>
            <a:r>
              <a:rPr lang="ru-RU" dirty="0" smtClean="0"/>
              <a:t>память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долговременная словесно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логическая память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Терпеливость</a:t>
            </a:r>
            <a:endParaRPr lang="ru-RU" dirty="0"/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наблюдательность </a:t>
            </a:r>
            <a:r>
              <a:rPr lang="ru-RU" dirty="0"/>
              <a:t>и доброжелательность.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892480" cy="648072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C00000"/>
                </a:solidFill>
              </a:rPr>
              <a:t>Повар должен обладать следующими качествами: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16386" name="Picture 2" descr="C:\Users\Анна\Desktop\История повара\картина Клод Моне Шеф-повар, папаша Поль 1882 год Австрийская галерея, Бельведер, Ве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340768"/>
            <a:ext cx="3872685" cy="48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10000"/>
          </a:bodyPr>
          <a:lstStyle/>
          <a:p>
            <a:pPr indent="396000">
              <a:buNone/>
            </a:pPr>
            <a:r>
              <a:rPr lang="ru-RU" b="1" dirty="0">
                <a:solidFill>
                  <a:srgbClr val="C00000"/>
                </a:solidFill>
              </a:rPr>
              <a:t>К плюсам данной профессии </a:t>
            </a:r>
            <a:r>
              <a:rPr lang="ru-RU" dirty="0"/>
              <a:t>относится то, что работа повара очень востребована и всегда есть возможность стабильного дохода. К тому же, возможен карьерный рост, который предусматривает развитие от помощника повара до шеф — повара в престижном заведении.</a:t>
            </a:r>
            <a:br>
              <a:rPr lang="ru-RU" dirty="0"/>
            </a:br>
            <a:r>
              <a:rPr lang="ru-RU" b="1" dirty="0">
                <a:solidFill>
                  <a:srgbClr val="C00000"/>
                </a:solidFill>
              </a:rPr>
              <a:t>К минусам </a:t>
            </a:r>
            <a:r>
              <a:rPr lang="ru-RU" dirty="0"/>
              <a:t>можно отнести то, что труд повара, по сути своей, довольно тяжёл. Трудиться, порой, приходится в вечерние и ночные часы в состоянии постоянной собранности и внимательности. К тому же, для того, чтобы работать в условиях жаркой кухни, нужно обладать хорошим здоровьем</a:t>
            </a:r>
            <a:r>
              <a:rPr lang="ru-RU" dirty="0" smtClean="0"/>
              <a:t>.</a:t>
            </a:r>
          </a:p>
          <a:p>
            <a:pPr indent="396000">
              <a:buNone/>
            </a:pPr>
            <a:endParaRPr lang="ru-RU" dirty="0"/>
          </a:p>
          <a:p>
            <a:pPr indent="396000">
              <a:buNone/>
            </a:pPr>
            <a:r>
              <a:rPr lang="ru-RU" b="1" i="1" u="sng" dirty="0" smtClean="0"/>
              <a:t>Профессия </a:t>
            </a:r>
            <a:r>
              <a:rPr lang="ru-RU" b="1" i="1" u="sng" dirty="0"/>
              <a:t>повара одна из древнейших в мире, одна из самых востребованных сейчас и одна из немногих, которые будут нужны человечеству всегда</a:t>
            </a:r>
            <a:r>
              <a:rPr lang="ru-RU" b="1" i="1" u="sng" dirty="0" smtClean="0"/>
              <a:t>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cs9627.vkontakte.ru/u41048357/97018740/x_393f3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86432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cs4127.vkontakte.ru/u4925339/97018740/x_36aa17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3893304" cy="5220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156" name="Picture 4" descr="http://cs1623.vkontakte.ru/u3469657/97018740/x_59ca3bd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20688"/>
            <a:ext cx="3741052" cy="5220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cs4127.vkontakte.ru/u4925339/97018740/x_5df6b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285850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http://cs9737.vkontakte.ru/u447642/108133323/x_756bd4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0900" y="3140968"/>
            <a:ext cx="5753100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02" name="Picture 2" descr="http://cs4737.vkontakte.ru/u447642/108133323/x_9694be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5753100" cy="3829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Анна\Desktop\История повара\Фото Повар\0_8dd0_9d51bb8_-1-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8640"/>
            <a:ext cx="5440164" cy="635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Картинка 57 из 131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20688"/>
            <a:ext cx="8470124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Картинка 59 из 43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1"/>
            <a:ext cx="8027898" cy="6009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СПАСИБО ЗА ВНИМАНИЕ!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346</TotalTime>
  <Words>1446</Words>
  <Application>Microsoft Office PowerPoint</Application>
  <PresentationFormat>Экран (4:3)</PresentationFormat>
  <Paragraphs>67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Бумажная</vt:lpstr>
      <vt:lpstr>ПРОФЕССИЯ «ПОВАР» ВЧЕРА, СЕГОДНЯ, ЗАВТРА</vt:lpstr>
      <vt:lpstr>Притча о профессии повара «Почему ученик вернулся»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Повар в России</vt:lpstr>
      <vt:lpstr>Слайд 11</vt:lpstr>
      <vt:lpstr>Слайд 12</vt:lpstr>
      <vt:lpstr>Слайд 13</vt:lpstr>
      <vt:lpstr>Слайд 14</vt:lpstr>
      <vt:lpstr>Хронология появления некоторых блюд</vt:lpstr>
      <vt:lpstr>Слайд 16</vt:lpstr>
      <vt:lpstr>Несколько интересных фактов из истории:</vt:lpstr>
      <vt:lpstr>Разновидности профессии</vt:lpstr>
      <vt:lpstr>Повар должен обладать следующими качествами: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СПАСИБО ЗА ВНИМАНИЕ!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повара.</dc:title>
  <dc:creator>Анна</dc:creator>
  <cp:lastModifiedBy>User</cp:lastModifiedBy>
  <cp:revision>50</cp:revision>
  <dcterms:created xsi:type="dcterms:W3CDTF">2010-11-12T13:20:59Z</dcterms:created>
  <dcterms:modified xsi:type="dcterms:W3CDTF">2020-11-24T14:40:33Z</dcterms:modified>
</cp:coreProperties>
</file>